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37" r:id="rId2"/>
    <p:sldId id="295" r:id="rId3"/>
    <p:sldId id="325" r:id="rId4"/>
    <p:sldId id="298" r:id="rId5"/>
    <p:sldId id="326" r:id="rId6"/>
    <p:sldId id="290" r:id="rId7"/>
    <p:sldId id="288" r:id="rId8"/>
    <p:sldId id="296" r:id="rId9"/>
    <p:sldId id="304" r:id="rId10"/>
    <p:sldId id="334" r:id="rId11"/>
    <p:sldId id="330" r:id="rId12"/>
    <p:sldId id="335" r:id="rId13"/>
    <p:sldId id="336" r:id="rId14"/>
    <p:sldId id="301" r:id="rId15"/>
    <p:sldId id="307" r:id="rId16"/>
    <p:sldId id="294" r:id="rId17"/>
    <p:sldId id="327" r:id="rId18"/>
    <p:sldId id="328" r:id="rId19"/>
    <p:sldId id="329" r:id="rId20"/>
    <p:sldId id="333" r:id="rId21"/>
    <p:sldId id="332" r:id="rId22"/>
    <p:sldId id="331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993300"/>
    <a:srgbClr val="FF9966"/>
    <a:srgbClr val="FF9933"/>
    <a:srgbClr val="FFCC99"/>
    <a:srgbClr val="000000"/>
    <a:srgbClr val="CC00FF"/>
    <a:srgbClr val="7BCBCA"/>
    <a:srgbClr val="00CC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744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263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BC49FB-3EAD-4C4B-9524-8B7745C87D59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596937-78A3-4210-A039-E21150BD9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36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97FA82-A784-4FD5-8667-B0AA2D2D3B8B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67DDD2-B928-417C-B6D0-901CEAC367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9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7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A3109B-5981-4F1B-BA56-CF9490883EF3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CD92C-8F65-4D7F-B816-BD2C3EB5A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0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A3109B-5981-4F1B-BA56-CF9490883EF3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CD92C-8F65-4D7F-B816-BD2C3EB5A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3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A3109B-5981-4F1B-BA56-CF9490883EF3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CD92C-8F65-4D7F-B816-BD2C3EB5A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93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A3109B-5981-4F1B-BA56-CF9490883EF3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CD92C-8F65-4D7F-B816-BD2C3EB5A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8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A3109B-5981-4F1B-BA56-CF9490883EF3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CD92C-8F65-4D7F-B816-BD2C3EB5A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6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A3109B-5981-4F1B-BA56-CF9490883EF3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CD92C-8F65-4D7F-B816-BD2C3EB5A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8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A3109B-5981-4F1B-BA56-CF9490883EF3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CD92C-8F65-4D7F-B816-BD2C3EB5A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2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A3109B-5981-4F1B-BA56-CF9490883EF3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CD92C-8F65-4D7F-B816-BD2C3EB5A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40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A3109B-5981-4F1B-BA56-CF9490883EF3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CD92C-8F65-4D7F-B816-BD2C3EB5A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0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A3109B-5981-4F1B-BA56-CF9490883EF3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2CD92C-8F65-4D7F-B816-BD2C3EB5A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152398" y="0"/>
            <a:ext cx="8810231" cy="2414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232275" algn="ctr"/>
                <a:tab pos="8516938" algn="r"/>
              </a:tabLst>
            </a:pPr>
            <a:r>
              <a:rPr lang="en-US" sz="11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Atomic, Molecular, and Optical</a:t>
            </a:r>
            <a:r>
              <a:rPr lang="en-US" sz="1100" baseline="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Sciences  - AMOS -</a:t>
            </a:r>
            <a:r>
              <a:rPr lang="en-US" dirty="0" smtClean="0">
                <a:solidFill>
                  <a:srgbClr val="003398"/>
                </a:solidFill>
              </a:rPr>
              <a:t>		</a:t>
            </a:r>
            <a:r>
              <a:rPr lang="en-US" sz="11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February</a:t>
            </a:r>
            <a:r>
              <a:rPr lang="en-US" sz="1100" baseline="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- 2015</a:t>
            </a:r>
            <a:endParaRPr lang="en-US" sz="11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152399" y="6637338"/>
            <a:ext cx="8810231" cy="220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232275" algn="ctr"/>
                <a:tab pos="8574088" algn="r"/>
              </a:tabLst>
            </a:pPr>
            <a:r>
              <a:rPr lang="en-US" sz="1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- Thorsten Weber -	</a:t>
            </a:r>
            <a:r>
              <a:rPr lang="en-US" sz="950" dirty="0" smtClean="0">
                <a:solidFill>
                  <a:srgbClr val="993300"/>
                </a:solidFill>
                <a:latin typeface="+mn-lt"/>
                <a:cs typeface="Arial" panose="020B0604020202020204" pitchFamily="34" charset="0"/>
              </a:rPr>
              <a:t>HTTP://AMO-CSD.LBL.GOV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fld id="{A5AB7DF0-5F2B-433C-91F9-B2A034002888}" type="slidenum">
              <a:rPr lang="en-US" sz="10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>
                <a:tabLst>
                  <a:tab pos="4232275" algn="ctr"/>
                  <a:tab pos="8574088" algn="r"/>
                </a:tabLst>
              </a:pPr>
              <a:t>‹#›</a:t>
            </a:fld>
            <a:r>
              <a:rPr lang="en-US" dirty="0" smtClean="0">
                <a:solidFill>
                  <a:srgbClr val="003398"/>
                </a:solidFill>
              </a:rPr>
              <a:t>		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32"/>
          <p:cNvGrpSpPr>
            <a:grpSpLocks/>
          </p:cNvGrpSpPr>
          <p:nvPr userDrawn="1"/>
        </p:nvGrpSpPr>
        <p:grpSpPr bwMode="auto">
          <a:xfrm>
            <a:off x="7132030" y="6645275"/>
            <a:ext cx="1651000" cy="214313"/>
            <a:chOff x="4574" y="4186"/>
            <a:chExt cx="1040" cy="135"/>
          </a:xfrm>
        </p:grpSpPr>
        <p:sp>
          <p:nvSpPr>
            <p:cNvPr id="19" name="Rectangle 24"/>
            <p:cNvSpPr>
              <a:spLocks noChangeArrowheads="1"/>
            </p:cNvSpPr>
            <p:nvPr userDrawn="1"/>
          </p:nvSpPr>
          <p:spPr bwMode="auto">
            <a:xfrm>
              <a:off x="4574" y="4210"/>
              <a:ext cx="895" cy="92"/>
            </a:xfrm>
            <a:prstGeom prst="rect">
              <a:avLst/>
            </a:prstGeom>
            <a:solidFill>
              <a:srgbClr val="FFFFFF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Text Box 25"/>
            <p:cNvSpPr txBox="1">
              <a:spLocks noChangeArrowheads="1"/>
            </p:cNvSpPr>
            <p:nvPr userDrawn="1"/>
          </p:nvSpPr>
          <p:spPr bwMode="auto">
            <a:xfrm>
              <a:off x="4714" y="4186"/>
              <a:ext cx="900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</a:t>
              </a: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HEMICAL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S</a:t>
              </a: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CIENCES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D</a:t>
              </a: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FF9933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IVISION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4211"/>
              <a:ext cx="141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703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cid:5AB56CCA-31AA-45CC-94AB-5FD07BD8D476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cid:09F676F0-61FB-471A-96E8-7D065EE006ED" TargetMode="External"/><Relationship Id="rId11" Type="http://schemas.openxmlformats.org/officeDocument/2006/relationships/image" Target="../media/image58.wmf"/><Relationship Id="rId5" Type="http://schemas.openxmlformats.org/officeDocument/2006/relationships/image" Target="../media/image60.jpeg"/><Relationship Id="rId10" Type="http://schemas.openxmlformats.org/officeDocument/2006/relationships/oleObject" Target="../embeddings/oleObject1.bin"/><Relationship Id="rId4" Type="http://schemas.openxmlformats.org/officeDocument/2006/relationships/image" Target="cid:0B36BD24-43AB-4A81-9285-565FA89629E4" TargetMode="External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039760"/>
            <a:ext cx="7329948" cy="5250427"/>
          </a:xfrm>
          <a:prstGeom prst="rect">
            <a:avLst/>
          </a:prstGeom>
          <a:solidFill>
            <a:srgbClr val="FFCC99"/>
          </a:solidFill>
          <a:ln w="190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6741" y="1356852"/>
            <a:ext cx="6688393" cy="461624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60090" y="1564398"/>
            <a:ext cx="654091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993300"/>
                </a:solidFill>
              </a:rPr>
              <a:t>Reaction Microscopy @ LCLS II</a:t>
            </a:r>
            <a:endParaRPr lang="en-US" sz="3200" dirty="0" smtClean="0">
              <a:solidFill>
                <a:srgbClr val="993300"/>
              </a:solidFill>
            </a:endParaRPr>
          </a:p>
          <a:p>
            <a:endParaRPr lang="en-US" sz="1000" b="1" dirty="0" smtClean="0">
              <a:solidFill>
                <a:srgbClr val="993300"/>
              </a:solidFill>
            </a:endParaRPr>
          </a:p>
          <a:p>
            <a:pPr marL="5715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</a:rPr>
              <a:t>Drivers &amp; Mottos &amp; possible Program</a:t>
            </a:r>
          </a:p>
          <a:p>
            <a:pPr marL="5715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</a:rPr>
              <a:t>FEL Capabilities &amp; Wish </a:t>
            </a:r>
            <a:r>
              <a:rPr lang="en-US" sz="2000" b="1" dirty="0">
                <a:solidFill>
                  <a:srgbClr val="CC6600"/>
                </a:solidFill>
              </a:rPr>
              <a:t>L</a:t>
            </a:r>
            <a:r>
              <a:rPr lang="en-US" sz="2000" b="1" dirty="0" smtClean="0">
                <a:solidFill>
                  <a:srgbClr val="CC6600"/>
                </a:solidFill>
              </a:rPr>
              <a:t>ist</a:t>
            </a:r>
          </a:p>
          <a:p>
            <a:pPr marL="5715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</a:rPr>
              <a:t>Tool: Multidimensional Momentum Imaging</a:t>
            </a:r>
          </a:p>
          <a:p>
            <a:pPr marL="5715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</a:rPr>
              <a:t>Imaging Bonds &amp; molecular Structure</a:t>
            </a:r>
          </a:p>
          <a:p>
            <a:pPr marL="5715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</a:rPr>
              <a:t>Access to dilute Targets</a:t>
            </a:r>
          </a:p>
          <a:p>
            <a:pPr marL="5715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</a:rPr>
              <a:t>The Grail: Photo induced Chemical Reactions</a:t>
            </a:r>
          </a:p>
          <a:p>
            <a:pPr marL="5715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</a:rPr>
              <a:t>Mechanisms of Radiation Damage &amp; Dissociations</a:t>
            </a:r>
          </a:p>
          <a:p>
            <a:pPr marL="5715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</a:rPr>
              <a:t>Towards the molecular Movie: Time resolved Studies</a:t>
            </a:r>
            <a:endParaRPr lang="en-US" sz="2000" dirty="0">
              <a:solidFill>
                <a:srgbClr val="CC6600"/>
              </a:solidFill>
            </a:endParaRPr>
          </a:p>
          <a:p>
            <a:pPr marL="5715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C6600"/>
                </a:solidFill>
              </a:rPr>
              <a:t>Hard X-ray Applications: Compton </a:t>
            </a:r>
            <a:r>
              <a:rPr lang="en-US" sz="2000" b="1" dirty="0" smtClean="0">
                <a:solidFill>
                  <a:srgbClr val="CC6600"/>
                </a:solidFill>
              </a:rPr>
              <a:t>Scattering !?</a:t>
            </a:r>
            <a:endParaRPr lang="en-US" sz="2000" b="1" dirty="0" smtClean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6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98" y="317395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6214" y="1260987"/>
            <a:ext cx="8373786" cy="5080819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" t="3882" r="6549" b="23163"/>
          <a:stretch/>
        </p:blipFill>
        <p:spPr>
          <a:xfrm>
            <a:off x="2801772" y="1577819"/>
            <a:ext cx="5906729" cy="2809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51772" b="9617"/>
          <a:stretch/>
        </p:blipFill>
        <p:spPr>
          <a:xfrm>
            <a:off x="5819708" y="4460627"/>
            <a:ext cx="2904542" cy="18456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333" y="496703"/>
            <a:ext cx="7736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93300"/>
                </a:solidFill>
                <a:ea typeface="Calibri" panose="020F0502020204030204" pitchFamily="34" charset="0"/>
              </a:rPr>
              <a:t>Imaging of molecular structure via Coulomb explosion</a:t>
            </a:r>
            <a:endParaRPr lang="en-US" sz="2000" b="1" dirty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93300"/>
                </a:solidFill>
                <a:ea typeface="Calibri" panose="020F0502020204030204" pitchFamily="34" charset="0"/>
              </a:rPr>
              <a:t>      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examples from Lasers: </a:t>
            </a:r>
            <a:r>
              <a:rPr lang="en-US" sz="2000" dirty="0" err="1" smtClean="0">
                <a:solidFill>
                  <a:srgbClr val="993300"/>
                </a:solidFill>
                <a:ea typeface="Calibri" panose="020F0502020204030204" pitchFamily="34" charset="0"/>
              </a:rPr>
              <a:t>enantiomeres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 of chiral </a:t>
            </a:r>
            <a:r>
              <a:rPr lang="en-US" sz="2000" dirty="0" err="1" smtClean="0">
                <a:solidFill>
                  <a:srgbClr val="993300"/>
                </a:solidFill>
                <a:ea typeface="Calibri" panose="020F0502020204030204" pitchFamily="34" charset="0"/>
              </a:rPr>
              <a:t>CHBrClF</a:t>
            </a:r>
            <a:endParaRPr lang="en-US" sz="2000" dirty="0">
              <a:solidFill>
                <a:srgbClr val="993300"/>
              </a:solidFill>
              <a:ea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7672" y="3768600"/>
            <a:ext cx="1448914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Microscopy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951" y="4305080"/>
            <a:ext cx="518718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93300"/>
                </a:solidFill>
              </a:rPr>
              <a:t>Mass/Charge sensitive</a:t>
            </a:r>
          </a:p>
          <a:p>
            <a:r>
              <a:rPr lang="en-US" sz="2000" b="1" dirty="0" smtClean="0">
                <a:solidFill>
                  <a:srgbClr val="993300"/>
                </a:solidFill>
              </a:rPr>
              <a:t>Coulomb Explosion Imaging</a:t>
            </a:r>
          </a:p>
          <a:p>
            <a:r>
              <a:rPr lang="en-US" dirty="0" smtClean="0">
                <a:solidFill>
                  <a:srgbClr val="993300"/>
                </a:solidFill>
              </a:rPr>
              <a:t>develop tool exploiting the FEL intensity to create high charge states, i.e. combine high intensities from Lasers with site specificity from synchrotrons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26927" y="1368705"/>
            <a:ext cx="3174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>
                <a:solidFill>
                  <a:srgbClr val="FF99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 Pitzer et al., </a:t>
            </a:r>
            <a:r>
              <a:rPr lang="nb-NO" sz="1200" dirty="0" err="1" smtClean="0">
                <a:solidFill>
                  <a:srgbClr val="FF99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nb-NO" sz="1200" dirty="0" smtClean="0">
                <a:solidFill>
                  <a:srgbClr val="FF99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nb-NO" sz="1200" b="1" dirty="0" smtClean="0">
                <a:solidFill>
                  <a:srgbClr val="FF99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200" b="1" dirty="0">
                <a:solidFill>
                  <a:srgbClr val="FF99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341</a:t>
            </a:r>
            <a:r>
              <a:rPr lang="nb-NO" sz="1200" dirty="0">
                <a:solidFill>
                  <a:srgbClr val="FF99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1096, (</a:t>
            </a:r>
            <a:r>
              <a:rPr lang="nb-NO" sz="1200" dirty="0" smtClean="0">
                <a:solidFill>
                  <a:srgbClr val="FF99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1575" y="1892596"/>
            <a:ext cx="2369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C6600"/>
                </a:solidFill>
              </a:rPr>
              <a:t>site specific ionization desired:</a:t>
            </a:r>
          </a:p>
          <a:p>
            <a:r>
              <a:rPr lang="en-US" sz="1600" dirty="0">
                <a:solidFill>
                  <a:srgbClr val="CC6600"/>
                </a:solidFill>
              </a:rPr>
              <a:t>r</a:t>
            </a:r>
            <a:r>
              <a:rPr lang="en-US" sz="1600" dirty="0" smtClean="0">
                <a:solidFill>
                  <a:srgbClr val="CC6600"/>
                </a:solidFill>
              </a:rPr>
              <a:t>elying on multiple Auger decays or knock-out processes @ synchrotrons</a:t>
            </a:r>
          </a:p>
          <a:p>
            <a:r>
              <a:rPr lang="en-US" sz="1600" dirty="0" smtClean="0">
                <a:solidFill>
                  <a:srgbClr val="CC6600"/>
                </a:solidFill>
              </a:rPr>
              <a:t>= very inefficient</a:t>
            </a:r>
            <a:endParaRPr lang="en-US" sz="1600" dirty="0">
              <a:solidFill>
                <a:srgbClr val="CC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6081" y="5905086"/>
            <a:ext cx="3765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C6600"/>
                </a:solidFill>
              </a:rPr>
              <a:t>enantiomer concentration of a 50:50 mix</a:t>
            </a:r>
            <a:endParaRPr lang="en-US" sz="1600" dirty="0">
              <a:solidFill>
                <a:srgbClr val="CC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576" y="1309161"/>
            <a:ext cx="350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3300"/>
                </a:solidFill>
              </a:rPr>
              <a:t>grail in the pharmaceutical industry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98" y="317395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66214" y="1260987"/>
            <a:ext cx="8373786" cy="5080819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30255"/>
          <a:stretch/>
        </p:blipFill>
        <p:spPr>
          <a:xfrm rot="16200000">
            <a:off x="6701655" y="4401878"/>
            <a:ext cx="1696320" cy="19969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67" y="1357239"/>
            <a:ext cx="4032476" cy="1381700"/>
          </a:xfrm>
          <a:prstGeom prst="rect">
            <a:avLst/>
          </a:prstGeom>
        </p:spPr>
      </p:pic>
      <p:pic>
        <p:nvPicPr>
          <p:cNvPr id="20" name="Picture 365" descr="MOT_set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41" y="2952165"/>
            <a:ext cx="2191106" cy="13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230"/>
          <p:cNvGrpSpPr>
            <a:grpSpLocks/>
          </p:cNvGrpSpPr>
          <p:nvPr/>
        </p:nvGrpSpPr>
        <p:grpSpPr bwMode="auto">
          <a:xfrm>
            <a:off x="4682095" y="4717854"/>
            <a:ext cx="990557" cy="926607"/>
            <a:chOff x="2832" y="2448"/>
            <a:chExt cx="801" cy="816"/>
          </a:xfrm>
        </p:grpSpPr>
        <p:pic>
          <p:nvPicPr>
            <p:cNvPr id="47" name="Picture 231" descr="nuratomohnephot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448"/>
              <a:ext cx="801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Line 232"/>
            <p:cNvSpPr>
              <a:spLocks noChangeShapeType="1"/>
            </p:cNvSpPr>
            <p:nvPr/>
          </p:nvSpPr>
          <p:spPr bwMode="auto">
            <a:xfrm flipV="1">
              <a:off x="3438" y="2610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9" name="Line 233"/>
            <p:cNvSpPr>
              <a:spLocks noChangeShapeType="1"/>
            </p:cNvSpPr>
            <p:nvPr/>
          </p:nvSpPr>
          <p:spPr bwMode="auto">
            <a:xfrm flipV="1">
              <a:off x="2952" y="2802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46" name="Text Box 234"/>
          <p:cNvSpPr txBox="1">
            <a:spLocks noChangeArrowheads="1"/>
          </p:cNvSpPr>
          <p:nvPr/>
        </p:nvSpPr>
        <p:spPr bwMode="auto">
          <a:xfrm>
            <a:off x="4654916" y="5619103"/>
            <a:ext cx="11288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kern="0" dirty="0">
                <a:solidFill>
                  <a:srgbClr val="002060"/>
                </a:solidFill>
                <a:latin typeface="Arial" panose="020B0604020202020204" pitchFamily="34" charset="0"/>
              </a:rPr>
              <a:t>s</a:t>
            </a: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pin polarized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8182" r="17398" b="24408"/>
          <a:stretch/>
        </p:blipFill>
        <p:spPr>
          <a:xfrm>
            <a:off x="4570998" y="3158947"/>
            <a:ext cx="1212753" cy="1591548"/>
          </a:xfrm>
          <a:prstGeom prst="rect">
            <a:avLst/>
          </a:prstGeom>
        </p:spPr>
      </p:pic>
      <p:grpSp>
        <p:nvGrpSpPr>
          <p:cNvPr id="23" name="Group 381"/>
          <p:cNvGrpSpPr>
            <a:grpSpLocks/>
          </p:cNvGrpSpPr>
          <p:nvPr/>
        </p:nvGrpSpPr>
        <p:grpSpPr bwMode="auto">
          <a:xfrm>
            <a:off x="5590159" y="3189396"/>
            <a:ext cx="1055265" cy="846874"/>
            <a:chOff x="18" y="3216"/>
            <a:chExt cx="890" cy="744"/>
          </a:xfrm>
        </p:grpSpPr>
        <p:pic>
          <p:nvPicPr>
            <p:cNvPr id="24" name="Picture 369" descr="lithiu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216"/>
              <a:ext cx="576" cy="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 Box 371"/>
            <p:cNvSpPr txBox="1">
              <a:spLocks noChangeArrowheads="1"/>
            </p:cNvSpPr>
            <p:nvPr/>
          </p:nvSpPr>
          <p:spPr bwMode="auto">
            <a:xfrm>
              <a:off x="18" y="3744"/>
              <a:ext cx="890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00" dirty="0" smtClean="0">
                  <a:solidFill>
                    <a:srgbClr val="002060"/>
                  </a:solidFill>
                  <a:latin typeface="Arial" panose="020B0604020202020204" pitchFamily="34" charset="0"/>
                </a:rPr>
                <a:t>antidepressant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66214" y="447173"/>
            <a:ext cx="8240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946275" algn="l"/>
              </a:tabLst>
            </a:pPr>
            <a:r>
              <a:rPr lang="en-US" sz="2400" b="1" dirty="0" smtClean="0">
                <a:solidFill>
                  <a:srgbClr val="993300"/>
                </a:solidFill>
              </a:rPr>
              <a:t>Dilute Targets: 	</a:t>
            </a:r>
            <a:r>
              <a:rPr lang="en-US" sz="2400" dirty="0" smtClean="0">
                <a:solidFill>
                  <a:srgbClr val="993300"/>
                </a:solidFill>
              </a:rPr>
              <a:t>aligned, ultra-cold, ionized molecules &amp; clusters…</a:t>
            </a:r>
          </a:p>
          <a:p>
            <a:pPr>
              <a:tabLst>
                <a:tab pos="1946275" algn="l"/>
              </a:tabLst>
            </a:pPr>
            <a:r>
              <a:rPr lang="en-US" sz="2400" dirty="0" smtClean="0">
                <a:solidFill>
                  <a:srgbClr val="993300"/>
                </a:solidFill>
              </a:rPr>
              <a:t>	(&lt; 10</a:t>
            </a:r>
            <a:r>
              <a:rPr lang="en-US" sz="2400" baseline="30000" dirty="0" smtClean="0">
                <a:solidFill>
                  <a:srgbClr val="993300"/>
                </a:solidFill>
              </a:rPr>
              <a:t>6</a:t>
            </a:r>
            <a:r>
              <a:rPr lang="en-US" sz="2400" dirty="0" smtClean="0">
                <a:solidFill>
                  <a:srgbClr val="993300"/>
                </a:solidFill>
              </a:rPr>
              <a:t> to 10</a:t>
            </a:r>
            <a:r>
              <a:rPr lang="en-US" sz="2400" baseline="30000" dirty="0">
                <a:solidFill>
                  <a:srgbClr val="993300"/>
                </a:solidFill>
              </a:rPr>
              <a:t>8</a:t>
            </a:r>
            <a:r>
              <a:rPr lang="en-US" sz="2400" dirty="0" smtClean="0">
                <a:solidFill>
                  <a:srgbClr val="993300"/>
                </a:solidFill>
              </a:rPr>
              <a:t> cm</a:t>
            </a:r>
            <a:r>
              <a:rPr lang="en-US" sz="2400" baseline="30000" dirty="0" smtClean="0">
                <a:solidFill>
                  <a:srgbClr val="993300"/>
                </a:solidFill>
              </a:rPr>
              <a:t>-3</a:t>
            </a:r>
            <a:r>
              <a:rPr lang="en-US" sz="2400" dirty="0" smtClean="0">
                <a:solidFill>
                  <a:srgbClr val="993300"/>
                </a:solidFill>
              </a:rPr>
              <a:t>)</a:t>
            </a:r>
            <a:endParaRPr lang="en-US" sz="2400" dirty="0">
              <a:solidFill>
                <a:srgbClr val="9933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1041" y="2538480"/>
            <a:ext cx="39891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Fields in reach: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Photoelectron </a:t>
            </a:r>
            <a:r>
              <a:rPr lang="en-US" dirty="0">
                <a:solidFill>
                  <a:srgbClr val="993300"/>
                </a:solidFill>
              </a:rPr>
              <a:t>spectroscopy and photoelectron‐</a:t>
            </a:r>
            <a:r>
              <a:rPr lang="en-US" dirty="0" err="1">
                <a:solidFill>
                  <a:srgbClr val="993300"/>
                </a:solidFill>
              </a:rPr>
              <a:t>photoion</a:t>
            </a:r>
            <a:r>
              <a:rPr lang="en-US" dirty="0">
                <a:solidFill>
                  <a:srgbClr val="993300"/>
                </a:solidFill>
              </a:rPr>
              <a:t> coincidences in photoionization of atomic </a:t>
            </a:r>
            <a:r>
              <a:rPr lang="en-US" dirty="0" smtClean="0">
                <a:solidFill>
                  <a:srgbClr val="993300"/>
                </a:solidFill>
              </a:rPr>
              <a:t>ions and spin polarized targets</a:t>
            </a:r>
            <a:endParaRPr lang="en-US" dirty="0">
              <a:solidFill>
                <a:srgbClr val="99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Inner </a:t>
            </a:r>
            <a:r>
              <a:rPr lang="en-US" dirty="0">
                <a:solidFill>
                  <a:srgbClr val="993300"/>
                </a:solidFill>
              </a:rPr>
              <a:t>shell </a:t>
            </a:r>
            <a:r>
              <a:rPr lang="en-US" dirty="0" err="1">
                <a:solidFill>
                  <a:srgbClr val="993300"/>
                </a:solidFill>
              </a:rPr>
              <a:t>photodetachment</a:t>
            </a:r>
            <a:r>
              <a:rPr lang="en-US" dirty="0">
                <a:solidFill>
                  <a:srgbClr val="993300"/>
                </a:solidFill>
              </a:rPr>
              <a:t> and </a:t>
            </a:r>
            <a:r>
              <a:rPr lang="en-US" dirty="0" err="1">
                <a:solidFill>
                  <a:srgbClr val="993300"/>
                </a:solidFill>
              </a:rPr>
              <a:t>photofragmentation</a:t>
            </a:r>
            <a:r>
              <a:rPr lang="en-US" dirty="0">
                <a:solidFill>
                  <a:srgbClr val="993300"/>
                </a:solidFill>
              </a:rPr>
              <a:t> of atomic and molecular </a:t>
            </a:r>
            <a:r>
              <a:rPr lang="en-US" dirty="0" smtClean="0">
                <a:solidFill>
                  <a:srgbClr val="993300"/>
                </a:solidFill>
              </a:rPr>
              <a:t>anions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Investigations </a:t>
            </a:r>
            <a:r>
              <a:rPr lang="en-US" dirty="0">
                <a:solidFill>
                  <a:srgbClr val="993300"/>
                </a:solidFill>
              </a:rPr>
              <a:t>of </a:t>
            </a:r>
            <a:r>
              <a:rPr lang="en-US" dirty="0" smtClean="0">
                <a:solidFill>
                  <a:srgbClr val="993300"/>
                </a:solidFill>
              </a:rPr>
              <a:t>highly charged ions </a:t>
            </a:r>
            <a:r>
              <a:rPr lang="en-US" dirty="0">
                <a:solidFill>
                  <a:srgbClr val="993300"/>
                </a:solidFill>
              </a:rPr>
              <a:t>with </a:t>
            </a:r>
            <a:r>
              <a:rPr lang="en-US" dirty="0" smtClean="0">
                <a:solidFill>
                  <a:srgbClr val="993300"/>
                </a:solidFill>
              </a:rPr>
              <a:t>EBIT or ECR source</a:t>
            </a:r>
            <a:endParaRPr lang="en-US" dirty="0">
              <a:solidFill>
                <a:srgbClr val="99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Photoionization </a:t>
            </a:r>
            <a:r>
              <a:rPr lang="en-US" dirty="0">
                <a:solidFill>
                  <a:srgbClr val="993300"/>
                </a:solidFill>
              </a:rPr>
              <a:t>of single trapped atomic and molecular </a:t>
            </a:r>
            <a:r>
              <a:rPr lang="en-US" dirty="0" smtClean="0">
                <a:solidFill>
                  <a:srgbClr val="993300"/>
                </a:solidFill>
              </a:rPr>
              <a:t>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Micro reactors….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9929" y="1597476"/>
            <a:ext cx="26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993300"/>
                </a:solidFill>
              </a:rPr>
              <a:t>h</a:t>
            </a:r>
            <a:r>
              <a:rPr lang="en-US" sz="1600" u="sng" dirty="0" smtClean="0">
                <a:solidFill>
                  <a:srgbClr val="993300"/>
                </a:solidFill>
              </a:rPr>
              <a:t>igh intensity &amp; </a:t>
            </a:r>
            <a:r>
              <a:rPr lang="en-US" sz="1600" u="sng" dirty="0" err="1" smtClean="0">
                <a:solidFill>
                  <a:srgbClr val="993300"/>
                </a:solidFill>
              </a:rPr>
              <a:t>reprate</a:t>
            </a:r>
            <a:r>
              <a:rPr lang="en-US" sz="1600" u="sng" dirty="0" smtClean="0">
                <a:solidFill>
                  <a:srgbClr val="993300"/>
                </a:solidFill>
              </a:rPr>
              <a:t>: </a:t>
            </a:r>
            <a:r>
              <a:rPr lang="en-US" sz="1600" dirty="0" smtClean="0">
                <a:solidFill>
                  <a:srgbClr val="993300"/>
                </a:solidFill>
              </a:rPr>
              <a:t>compensate small target densities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47335" y="5896102"/>
            <a:ext cx="656304" cy="280825"/>
          </a:xfrm>
          <a:prstGeom prst="rightArrow">
            <a:avLst/>
          </a:prstGeom>
          <a:solidFill>
            <a:srgbClr val="99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87671" y="958050"/>
            <a:ext cx="1448914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 </a:t>
            </a:r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dirty="0" smtClean="0">
                <a:solidFill>
                  <a:schemeClr val="bg1"/>
                </a:solidFill>
              </a:rPr>
              <a:t>argets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0789" y="2952165"/>
            <a:ext cx="478490" cy="254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70" descr="lithium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12" y="2712383"/>
            <a:ext cx="632851" cy="6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9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8698" y="317395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6214" y="1260987"/>
            <a:ext cx="8373786" cy="5080819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73" y="1321208"/>
            <a:ext cx="3232484" cy="2028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289" y="1690584"/>
            <a:ext cx="30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93300"/>
                </a:solidFill>
              </a:rPr>
              <a:t>Multidimensional </a:t>
            </a:r>
            <a:r>
              <a:rPr lang="en-US" b="1" dirty="0" smtClean="0">
                <a:solidFill>
                  <a:srgbClr val="993300"/>
                </a:solidFill>
              </a:rPr>
              <a:t>imaging of: </a:t>
            </a:r>
            <a:endParaRPr lang="en-US" b="1" dirty="0">
              <a:solidFill>
                <a:srgbClr val="9933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02" y="22784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3300"/>
                </a:solidFill>
              </a:rPr>
              <a:t>efficient synthesis of pharmaceutical drugs and other flow reactor chemical products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214" y="447173"/>
            <a:ext cx="7839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946275" algn="l"/>
              </a:tabLst>
            </a:pPr>
            <a:r>
              <a:rPr lang="en-US" sz="2400" b="1" dirty="0" smtClean="0">
                <a:solidFill>
                  <a:srgbClr val="993300"/>
                </a:solidFill>
              </a:rPr>
              <a:t>Photo induced chemical Reactions 	</a:t>
            </a:r>
          </a:p>
          <a:p>
            <a:pPr>
              <a:tabLst>
                <a:tab pos="1946275" algn="l"/>
              </a:tabLst>
            </a:pPr>
            <a:r>
              <a:rPr lang="en-US" sz="2400" dirty="0" smtClean="0">
                <a:solidFill>
                  <a:srgbClr val="993300"/>
                </a:solidFill>
              </a:rPr>
              <a:t>Seeing bonds form &amp; control secondary processes in real-time</a:t>
            </a:r>
            <a:endParaRPr lang="en-US" sz="2400" dirty="0">
              <a:solidFill>
                <a:srgbClr val="9933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41" y="4274023"/>
            <a:ext cx="1757048" cy="17438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54517" y="4813708"/>
            <a:ext cx="728660" cy="25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36397" y="4731236"/>
            <a:ext cx="669928" cy="128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71361" y="4983077"/>
            <a:ext cx="270158" cy="433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2301">
            <a:off x="5954430" y="3867542"/>
            <a:ext cx="572313" cy="572313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 rot="14082224">
            <a:off x="6658255" y="4887342"/>
            <a:ext cx="908412" cy="252441"/>
          </a:xfrm>
          <a:custGeom>
            <a:avLst/>
            <a:gdLst>
              <a:gd name="connsiteX0" fmla="*/ 0 w 1578077"/>
              <a:gd name="connsiteY0" fmla="*/ 348304 h 697108"/>
              <a:gd name="connsiteX1" fmla="*/ 81116 w 1578077"/>
              <a:gd name="connsiteY1" fmla="*/ 9091 h 697108"/>
              <a:gd name="connsiteX2" fmla="*/ 243348 w 1578077"/>
              <a:gd name="connsiteY2" fmla="*/ 672769 h 697108"/>
              <a:gd name="connsiteX3" fmla="*/ 398207 w 1578077"/>
              <a:gd name="connsiteY3" fmla="*/ 16466 h 697108"/>
              <a:gd name="connsiteX4" fmla="*/ 545690 w 1578077"/>
              <a:gd name="connsiteY4" fmla="*/ 680143 h 697108"/>
              <a:gd name="connsiteX5" fmla="*/ 715297 w 1578077"/>
              <a:gd name="connsiteY5" fmla="*/ 31214 h 697108"/>
              <a:gd name="connsiteX6" fmla="*/ 862781 w 1578077"/>
              <a:gd name="connsiteY6" fmla="*/ 672769 h 697108"/>
              <a:gd name="connsiteX7" fmla="*/ 1025013 w 1578077"/>
              <a:gd name="connsiteY7" fmla="*/ 38588 h 697108"/>
              <a:gd name="connsiteX8" fmla="*/ 1172497 w 1578077"/>
              <a:gd name="connsiteY8" fmla="*/ 680143 h 697108"/>
              <a:gd name="connsiteX9" fmla="*/ 1342103 w 1578077"/>
              <a:gd name="connsiteY9" fmla="*/ 23840 h 697108"/>
              <a:gd name="connsiteX10" fmla="*/ 1489587 w 1578077"/>
              <a:gd name="connsiteY10" fmla="*/ 687517 h 697108"/>
              <a:gd name="connsiteX11" fmla="*/ 1578077 w 1578077"/>
              <a:gd name="connsiteY11" fmla="*/ 355679 h 69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8077" h="697108">
                <a:moveTo>
                  <a:pt x="0" y="348304"/>
                </a:moveTo>
                <a:cubicBezTo>
                  <a:pt x="20279" y="151658"/>
                  <a:pt x="40558" y="-44987"/>
                  <a:pt x="81116" y="9091"/>
                </a:cubicBezTo>
                <a:cubicBezTo>
                  <a:pt x="121674" y="63168"/>
                  <a:pt x="190500" y="671540"/>
                  <a:pt x="243348" y="672769"/>
                </a:cubicBezTo>
                <a:cubicBezTo>
                  <a:pt x="296197" y="673998"/>
                  <a:pt x="347817" y="15237"/>
                  <a:pt x="398207" y="16466"/>
                </a:cubicBezTo>
                <a:cubicBezTo>
                  <a:pt x="448597" y="17695"/>
                  <a:pt x="492842" y="677685"/>
                  <a:pt x="545690" y="680143"/>
                </a:cubicBezTo>
                <a:cubicBezTo>
                  <a:pt x="598538" y="682601"/>
                  <a:pt x="662449" y="32443"/>
                  <a:pt x="715297" y="31214"/>
                </a:cubicBezTo>
                <a:cubicBezTo>
                  <a:pt x="768145" y="29985"/>
                  <a:pt x="811162" y="671540"/>
                  <a:pt x="862781" y="672769"/>
                </a:cubicBezTo>
                <a:cubicBezTo>
                  <a:pt x="914400" y="673998"/>
                  <a:pt x="973394" y="37359"/>
                  <a:pt x="1025013" y="38588"/>
                </a:cubicBezTo>
                <a:cubicBezTo>
                  <a:pt x="1076632" y="39817"/>
                  <a:pt x="1119649" y="682601"/>
                  <a:pt x="1172497" y="680143"/>
                </a:cubicBezTo>
                <a:cubicBezTo>
                  <a:pt x="1225345" y="677685"/>
                  <a:pt x="1289255" y="22611"/>
                  <a:pt x="1342103" y="23840"/>
                </a:cubicBezTo>
                <a:cubicBezTo>
                  <a:pt x="1394951" y="25069"/>
                  <a:pt x="1450258" y="632211"/>
                  <a:pt x="1489587" y="687517"/>
                </a:cubicBezTo>
                <a:cubicBezTo>
                  <a:pt x="1528916" y="742823"/>
                  <a:pt x="1553496" y="549251"/>
                  <a:pt x="1578077" y="355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20056" r="16399" b="33393"/>
          <a:stretch/>
        </p:blipFill>
        <p:spPr>
          <a:xfrm>
            <a:off x="7232721" y="4469119"/>
            <a:ext cx="1333401" cy="580422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7529050" y="5139814"/>
            <a:ext cx="309716" cy="34658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7848310" y="5017676"/>
            <a:ext cx="87474" cy="958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845719" y="5013562"/>
            <a:ext cx="293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35" name="Rectangle 34"/>
          <p:cNvSpPr/>
          <p:nvPr/>
        </p:nvSpPr>
        <p:spPr>
          <a:xfrm>
            <a:off x="602684" y="510589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chain-reaction in clusters or solvents 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6486" y="5486401"/>
            <a:ext cx="4032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6600"/>
                </a:solidFill>
              </a:rPr>
              <a:t>e.g. ICD in water clusters followed by</a:t>
            </a:r>
          </a:p>
          <a:p>
            <a:r>
              <a:rPr lang="en-US" sz="1600" dirty="0">
                <a:solidFill>
                  <a:srgbClr val="CC6600"/>
                </a:solidFill>
              </a:rPr>
              <a:t>d</a:t>
            </a:r>
            <a:r>
              <a:rPr lang="en-US" sz="1600" dirty="0" smtClean="0">
                <a:solidFill>
                  <a:srgbClr val="CC6600"/>
                </a:solidFill>
              </a:rPr>
              <a:t>issociative electron attachment to neighbors </a:t>
            </a:r>
            <a:endParaRPr lang="en-US" sz="1600" dirty="0">
              <a:solidFill>
                <a:srgbClr val="CC66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17" y="3098995"/>
            <a:ext cx="2365238" cy="177392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556860" y="3509534"/>
            <a:ext cx="1964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6600"/>
                </a:solidFill>
              </a:rPr>
              <a:t>e.g. Ozone depletion:</a:t>
            </a:r>
          </a:p>
          <a:p>
            <a:r>
              <a:rPr lang="en-US" sz="1600" dirty="0" smtClean="0">
                <a:solidFill>
                  <a:srgbClr val="CC6600"/>
                </a:solidFill>
              </a:rPr>
              <a:t>Cl + O</a:t>
            </a:r>
            <a:r>
              <a:rPr lang="en-US" sz="1600" baseline="-25000" dirty="0" smtClean="0">
                <a:solidFill>
                  <a:srgbClr val="CC6600"/>
                </a:solidFill>
              </a:rPr>
              <a:t>3</a:t>
            </a:r>
            <a:r>
              <a:rPr lang="en-US" sz="1600" dirty="0" smtClean="0">
                <a:solidFill>
                  <a:srgbClr val="CC6600"/>
                </a:solidFill>
              </a:rPr>
              <a:t>  =&gt; </a:t>
            </a:r>
            <a:r>
              <a:rPr lang="en-US" sz="1600" dirty="0" err="1" smtClean="0">
                <a:solidFill>
                  <a:srgbClr val="CC6600"/>
                </a:solidFill>
              </a:rPr>
              <a:t>ClO</a:t>
            </a:r>
            <a:r>
              <a:rPr lang="en-US" sz="1600" dirty="0" smtClean="0">
                <a:solidFill>
                  <a:srgbClr val="CC6600"/>
                </a:solidFill>
              </a:rPr>
              <a:t> + O</a:t>
            </a:r>
            <a:r>
              <a:rPr lang="en-US" sz="1600" baseline="-25000" dirty="0" smtClean="0">
                <a:solidFill>
                  <a:srgbClr val="CC6600"/>
                </a:solidFill>
              </a:rPr>
              <a:t>2</a:t>
            </a:r>
          </a:p>
          <a:p>
            <a:r>
              <a:rPr lang="en-US" sz="1600" dirty="0" err="1" smtClean="0">
                <a:solidFill>
                  <a:srgbClr val="CC6600"/>
                </a:solidFill>
              </a:rPr>
              <a:t>ClO</a:t>
            </a:r>
            <a:r>
              <a:rPr lang="en-US" sz="1600" dirty="0" smtClean="0">
                <a:solidFill>
                  <a:srgbClr val="CC6600"/>
                </a:solidFill>
              </a:rPr>
              <a:t> + O =&gt; Cl + O</a:t>
            </a:r>
            <a:r>
              <a:rPr lang="en-US" sz="1600" baseline="-25000" dirty="0" smtClean="0">
                <a:solidFill>
                  <a:srgbClr val="CC6600"/>
                </a:solidFill>
              </a:rPr>
              <a:t>2</a:t>
            </a:r>
            <a:endParaRPr lang="en-US" sz="1600" baseline="-25000" dirty="0">
              <a:solidFill>
                <a:srgbClr val="CC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1835" y="3490417"/>
            <a:ext cx="2057574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Access to Reactions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98" y="317395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6214" y="1260987"/>
            <a:ext cx="8373786" cy="5080819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6214" y="447173"/>
            <a:ext cx="7839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946275" algn="l"/>
              </a:tabLst>
            </a:pPr>
            <a:r>
              <a:rPr lang="en-US" sz="2400" b="1" dirty="0" smtClean="0">
                <a:solidFill>
                  <a:srgbClr val="993300"/>
                </a:solidFill>
              </a:rPr>
              <a:t>Photo induced chemical Reactions 	</a:t>
            </a:r>
          </a:p>
          <a:p>
            <a:pPr>
              <a:tabLst>
                <a:tab pos="1946275" algn="l"/>
              </a:tabLst>
            </a:pPr>
            <a:r>
              <a:rPr lang="en-US" sz="2400" dirty="0" smtClean="0">
                <a:solidFill>
                  <a:srgbClr val="993300"/>
                </a:solidFill>
              </a:rPr>
              <a:t>Seeing bonds form &amp; control secondary processes in real-time</a:t>
            </a:r>
            <a:endParaRPr lang="en-US" sz="2400" dirty="0">
              <a:solidFill>
                <a:srgbClr val="9933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01" y="2143243"/>
            <a:ext cx="6099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31875" algn="l"/>
                <a:tab pos="3200400" algn="l"/>
              </a:tabLst>
            </a:pPr>
            <a:r>
              <a:rPr lang="en-US" sz="2400" dirty="0" smtClean="0">
                <a:solidFill>
                  <a:srgbClr val="993300"/>
                </a:solidFill>
              </a:rPr>
              <a:t>AB + C 	</a:t>
            </a:r>
            <a:r>
              <a:rPr lang="en-US" sz="2400" dirty="0" smtClean="0">
                <a:solidFill>
                  <a:srgbClr val="993300"/>
                </a:solidFill>
                <a:sym typeface="Symbol" panose="05050102010706020507" pitchFamily="18" charset="2"/>
              </a:rPr>
              <a:t> A + BC	</a:t>
            </a:r>
            <a:r>
              <a:rPr lang="en-US" sz="2400" dirty="0" smtClean="0">
                <a:solidFill>
                  <a:srgbClr val="FF9966"/>
                </a:solidFill>
                <a:sym typeface="Symbol" panose="05050102010706020507" pitchFamily="18" charset="2"/>
              </a:rPr>
              <a:t>(e.g. IR pump)</a:t>
            </a:r>
          </a:p>
          <a:p>
            <a:pPr>
              <a:tabLst>
                <a:tab pos="1031875" algn="l"/>
                <a:tab pos="3200400" algn="l"/>
              </a:tabLst>
            </a:pPr>
            <a:r>
              <a:rPr lang="en-US" sz="2400" dirty="0">
                <a:solidFill>
                  <a:srgbClr val="993300"/>
                </a:solidFill>
                <a:sym typeface="Symbol" panose="05050102010706020507" pitchFamily="18" charset="2"/>
              </a:rPr>
              <a:t>	 A + </a:t>
            </a:r>
            <a:r>
              <a:rPr lang="en-US" sz="2400" dirty="0" smtClean="0">
                <a:solidFill>
                  <a:srgbClr val="993300"/>
                </a:solidFill>
                <a:sym typeface="Symbol" panose="05050102010706020507" pitchFamily="18" charset="2"/>
              </a:rPr>
              <a:t>B</a:t>
            </a:r>
            <a:r>
              <a:rPr lang="en-US" sz="2400" baseline="30000" dirty="0" smtClean="0">
                <a:solidFill>
                  <a:srgbClr val="993300"/>
                </a:solidFill>
                <a:sym typeface="Symbol" panose="05050102010706020507" pitchFamily="18" charset="2"/>
              </a:rPr>
              <a:t>+</a:t>
            </a:r>
            <a:r>
              <a:rPr lang="en-US" sz="2400" dirty="0" smtClean="0">
                <a:solidFill>
                  <a:srgbClr val="993300"/>
                </a:solidFill>
                <a:sym typeface="Symbol" panose="05050102010706020507" pitchFamily="18" charset="2"/>
              </a:rPr>
              <a:t> + C</a:t>
            </a:r>
            <a:r>
              <a:rPr lang="en-US" sz="2400" baseline="30000" dirty="0" smtClean="0">
                <a:solidFill>
                  <a:srgbClr val="993300"/>
                </a:solidFill>
                <a:sym typeface="Symbol" panose="05050102010706020507" pitchFamily="18" charset="2"/>
              </a:rPr>
              <a:t>+	</a:t>
            </a:r>
            <a:r>
              <a:rPr lang="en-US" sz="2400" dirty="0" smtClean="0">
                <a:solidFill>
                  <a:srgbClr val="FF9966"/>
                </a:solidFill>
                <a:sym typeface="Symbol" panose="05050102010706020507" pitchFamily="18" charset="2"/>
              </a:rPr>
              <a:t>(X-ray probe)</a:t>
            </a:r>
            <a:endParaRPr lang="en-US" sz="2400" baseline="30000" dirty="0">
              <a:solidFill>
                <a:srgbClr val="FF9966"/>
              </a:solidFill>
              <a:sym typeface="Symbol" panose="05050102010706020507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01" y="1549662"/>
            <a:ext cx="2317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</a:rPr>
              <a:t>General scheme:</a:t>
            </a:r>
            <a:endParaRPr lang="en-US" sz="2400" b="1" dirty="0">
              <a:solidFill>
                <a:srgbClr val="9933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01" y="3080023"/>
            <a:ext cx="759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</a:rPr>
              <a:t>exploit: </a:t>
            </a:r>
          </a:p>
          <a:p>
            <a:r>
              <a:rPr lang="en-US" dirty="0" smtClean="0">
                <a:solidFill>
                  <a:srgbClr val="CC6600"/>
                </a:solidFill>
              </a:rPr>
              <a:t>chemical shifts &amp; (double) core hole shifts &amp; resonances for identification</a:t>
            </a:r>
            <a:endParaRPr lang="en-US" dirty="0">
              <a:solidFill>
                <a:srgbClr val="CC66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2901" y="4895694"/>
            <a:ext cx="6099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31875" algn="l"/>
                <a:tab pos="3200400" algn="l"/>
              </a:tabLst>
            </a:pPr>
            <a:r>
              <a:rPr lang="en-US" sz="2400" dirty="0" smtClean="0">
                <a:solidFill>
                  <a:srgbClr val="993300"/>
                </a:solidFill>
              </a:rPr>
              <a:t>AB + C 	</a:t>
            </a:r>
            <a:r>
              <a:rPr lang="en-US" sz="2400" dirty="0">
                <a:solidFill>
                  <a:srgbClr val="993300"/>
                </a:solidFill>
                <a:sym typeface="Symbol" panose="05050102010706020507" pitchFamily="18" charset="2"/>
              </a:rPr>
              <a:t> </a:t>
            </a:r>
            <a:r>
              <a:rPr lang="en-US" sz="2400" dirty="0" smtClean="0">
                <a:solidFill>
                  <a:srgbClr val="993300"/>
                </a:solidFill>
                <a:sym typeface="Symbol" panose="05050102010706020507" pitchFamily="18" charset="2"/>
              </a:rPr>
              <a:t>AB* </a:t>
            </a:r>
            <a:r>
              <a:rPr lang="en-US" sz="2400" dirty="0">
                <a:solidFill>
                  <a:srgbClr val="993300"/>
                </a:solidFill>
                <a:sym typeface="Symbol" panose="05050102010706020507" pitchFamily="18" charset="2"/>
              </a:rPr>
              <a:t>+ </a:t>
            </a:r>
            <a:r>
              <a:rPr lang="en-US" sz="2400" dirty="0" smtClean="0">
                <a:solidFill>
                  <a:srgbClr val="993300"/>
                </a:solidFill>
                <a:sym typeface="Symbol" panose="05050102010706020507" pitchFamily="18" charset="2"/>
              </a:rPr>
              <a:t>C</a:t>
            </a:r>
            <a:r>
              <a:rPr lang="en-US" sz="2400" dirty="0">
                <a:solidFill>
                  <a:srgbClr val="993300"/>
                </a:solidFill>
                <a:sym typeface="Symbol" panose="05050102010706020507" pitchFamily="18" charset="2"/>
              </a:rPr>
              <a:t>	</a:t>
            </a:r>
            <a:r>
              <a:rPr lang="en-US" sz="2400" dirty="0" smtClean="0">
                <a:solidFill>
                  <a:srgbClr val="FF9966"/>
                </a:solidFill>
                <a:sym typeface="Symbol" panose="05050102010706020507" pitchFamily="18" charset="2"/>
              </a:rPr>
              <a:t>(control)</a:t>
            </a:r>
            <a:endParaRPr lang="en-US" sz="2400" dirty="0" smtClean="0">
              <a:solidFill>
                <a:srgbClr val="993300"/>
              </a:solidFill>
            </a:endParaRPr>
          </a:p>
          <a:p>
            <a:pPr>
              <a:tabLst>
                <a:tab pos="1031875" algn="l"/>
                <a:tab pos="3200400" algn="l"/>
              </a:tabLst>
            </a:pPr>
            <a:r>
              <a:rPr lang="en-US" sz="2400" dirty="0">
                <a:solidFill>
                  <a:srgbClr val="993300"/>
                </a:solidFill>
                <a:sym typeface="Symbol" panose="05050102010706020507" pitchFamily="18" charset="2"/>
              </a:rPr>
              <a:t>	</a:t>
            </a:r>
            <a:r>
              <a:rPr lang="en-US" sz="2400" dirty="0" smtClean="0">
                <a:solidFill>
                  <a:srgbClr val="993300"/>
                </a:solidFill>
                <a:sym typeface="Symbol" panose="05050102010706020507" pitchFamily="18" charset="2"/>
              </a:rPr>
              <a:t> A + BC	</a:t>
            </a:r>
            <a:r>
              <a:rPr lang="en-US" sz="2400" dirty="0" smtClean="0">
                <a:solidFill>
                  <a:srgbClr val="FF9966"/>
                </a:solidFill>
                <a:sym typeface="Symbol" panose="05050102010706020507" pitchFamily="18" charset="2"/>
              </a:rPr>
              <a:t>(e.g. IR pump)</a:t>
            </a:r>
          </a:p>
          <a:p>
            <a:pPr>
              <a:tabLst>
                <a:tab pos="1031875" algn="l"/>
                <a:tab pos="3200400" algn="l"/>
              </a:tabLst>
            </a:pPr>
            <a:r>
              <a:rPr lang="en-US" sz="2400" dirty="0">
                <a:solidFill>
                  <a:srgbClr val="993300"/>
                </a:solidFill>
                <a:sym typeface="Symbol" panose="05050102010706020507" pitchFamily="18" charset="2"/>
              </a:rPr>
              <a:t>	 A + </a:t>
            </a:r>
            <a:r>
              <a:rPr lang="en-US" sz="2400" dirty="0" smtClean="0">
                <a:solidFill>
                  <a:srgbClr val="993300"/>
                </a:solidFill>
                <a:sym typeface="Symbol" panose="05050102010706020507" pitchFamily="18" charset="2"/>
              </a:rPr>
              <a:t>B</a:t>
            </a:r>
            <a:r>
              <a:rPr lang="en-US" sz="2400" baseline="30000" dirty="0" smtClean="0">
                <a:solidFill>
                  <a:srgbClr val="993300"/>
                </a:solidFill>
                <a:sym typeface="Symbol" panose="05050102010706020507" pitchFamily="18" charset="2"/>
              </a:rPr>
              <a:t>+</a:t>
            </a:r>
            <a:r>
              <a:rPr lang="en-US" sz="2400" dirty="0" smtClean="0">
                <a:solidFill>
                  <a:srgbClr val="993300"/>
                </a:solidFill>
                <a:sym typeface="Symbol" panose="05050102010706020507" pitchFamily="18" charset="2"/>
              </a:rPr>
              <a:t> + C</a:t>
            </a:r>
            <a:r>
              <a:rPr lang="en-US" sz="2400" baseline="30000" dirty="0" smtClean="0">
                <a:solidFill>
                  <a:srgbClr val="993300"/>
                </a:solidFill>
                <a:sym typeface="Symbol" panose="05050102010706020507" pitchFamily="18" charset="2"/>
              </a:rPr>
              <a:t>+	</a:t>
            </a:r>
            <a:r>
              <a:rPr lang="en-US" sz="2400" dirty="0" smtClean="0">
                <a:solidFill>
                  <a:srgbClr val="FF9966"/>
                </a:solidFill>
                <a:sym typeface="Symbol" panose="05050102010706020507" pitchFamily="18" charset="2"/>
              </a:rPr>
              <a:t>(X-ray probe)</a:t>
            </a:r>
            <a:endParaRPr lang="en-US" sz="2400" baseline="30000" dirty="0">
              <a:solidFill>
                <a:srgbClr val="FF9966"/>
              </a:solidFill>
              <a:sym typeface="Symbol" panose="05050102010706020507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01" y="3991471"/>
            <a:ext cx="759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6600"/>
                </a:solidFill>
              </a:rPr>
              <a:t>e</a:t>
            </a:r>
            <a:r>
              <a:rPr lang="en-US" b="1" dirty="0" smtClean="0">
                <a:solidFill>
                  <a:srgbClr val="CC6600"/>
                </a:solidFill>
              </a:rPr>
              <a:t>xtend towards control: </a:t>
            </a:r>
          </a:p>
          <a:p>
            <a:r>
              <a:rPr lang="en-US" dirty="0" smtClean="0">
                <a:solidFill>
                  <a:srgbClr val="CC6600"/>
                </a:solidFill>
              </a:rPr>
              <a:t>strong (IR) field &amp; laser alignment &amp; excitation to drive the reaction</a:t>
            </a:r>
            <a:endParaRPr lang="en-US" dirty="0">
              <a:solidFill>
                <a:srgbClr val="CC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2164" y="1641995"/>
            <a:ext cx="2057574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Access to Reactions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98" y="317395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66214" y="1260987"/>
            <a:ext cx="8373786" cy="5080819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45454" y="503890"/>
            <a:ext cx="82530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9226550" indent="-890588" eaLnBrk="0" fontAlgn="base" hangingPunct="0">
              <a:spcBef>
                <a:spcPct val="0"/>
              </a:spcBef>
              <a:spcAft>
                <a:spcPct val="0"/>
              </a:spcAft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683750" indent="-890588" eaLnBrk="0" fontAlgn="base" hangingPunct="0">
              <a:spcBef>
                <a:spcPct val="0"/>
              </a:spcBef>
              <a:spcAft>
                <a:spcPct val="0"/>
              </a:spcAft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0140950" indent="-890588" eaLnBrk="0" fontAlgn="base" hangingPunct="0">
              <a:spcBef>
                <a:spcPct val="0"/>
              </a:spcBef>
              <a:spcAft>
                <a:spcPct val="0"/>
              </a:spcAft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0598150" indent="-890588" eaLnBrk="0" fontAlgn="base" hangingPunct="0">
              <a:spcBef>
                <a:spcPct val="0"/>
              </a:spcBef>
              <a:spcAft>
                <a:spcPct val="0"/>
              </a:spcAft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en-US" sz="2000" b="1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Mechanisms </a:t>
            </a:r>
            <a:r>
              <a:rPr lang="en-US" altLang="en-US" sz="2000" b="1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of radiation damage and </a:t>
            </a:r>
            <a:r>
              <a:rPr lang="en-US" altLang="en-US" sz="2000" b="1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dissociation processes </a:t>
            </a:r>
          </a:p>
          <a:p>
            <a:pPr algn="just"/>
            <a:r>
              <a:rPr lang="en-US" altLang="en-US" sz="2000" b="1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2000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small dimers: (</a:t>
            </a:r>
            <a:r>
              <a:rPr lang="en-US" altLang="en-US" sz="2000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altLang="en-US" sz="2000" baseline="-25000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altLang="en-US" sz="2000" baseline="-25000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and (</a:t>
            </a:r>
            <a:r>
              <a:rPr lang="en-US" altLang="en-US" sz="2000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CO)</a:t>
            </a:r>
            <a:r>
              <a:rPr lang="en-US" altLang="en-US" sz="2000" baseline="-25000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altLang="en-US" sz="2000" dirty="0">
              <a:solidFill>
                <a:srgbClr val="9933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4782" y="1917381"/>
            <a:ext cx="2831046" cy="1116575"/>
            <a:chOff x="484782" y="1917381"/>
            <a:chExt cx="2831046" cy="1116575"/>
          </a:xfrm>
        </p:grpSpPr>
        <p:pic>
          <p:nvPicPr>
            <p:cNvPr id="10" name="Picture 27" descr="Dimer 2s photo new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88" y="1917381"/>
              <a:ext cx="2500940" cy="111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6699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 37"/>
            <p:cNvGrpSpPr/>
            <p:nvPr/>
          </p:nvGrpSpPr>
          <p:grpSpPr>
            <a:xfrm>
              <a:off x="1125573" y="2413459"/>
              <a:ext cx="222250" cy="188913"/>
              <a:chOff x="1300163" y="1939925"/>
              <a:chExt cx="222250" cy="188913"/>
            </a:xfrm>
          </p:grpSpPr>
          <p:sp>
            <p:nvSpPr>
              <p:cNvPr id="11" name="Oval 30"/>
              <p:cNvSpPr>
                <a:spLocks noChangeArrowheads="1"/>
              </p:cNvSpPr>
              <p:nvPr/>
            </p:nvSpPr>
            <p:spPr bwMode="auto">
              <a:xfrm>
                <a:off x="1300163" y="1939925"/>
                <a:ext cx="150813" cy="1460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35"/>
              <p:cNvSpPr>
                <a:spLocks noChangeArrowheads="1"/>
              </p:cNvSpPr>
              <p:nvPr/>
            </p:nvSpPr>
            <p:spPr bwMode="auto">
              <a:xfrm>
                <a:off x="1371600" y="1982788"/>
                <a:ext cx="150813" cy="1460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2766859" y="2305349"/>
              <a:ext cx="222251" cy="188913"/>
              <a:chOff x="3533775" y="1762125"/>
              <a:chExt cx="222251" cy="188913"/>
            </a:xfrm>
          </p:grpSpPr>
          <p:sp>
            <p:nvSpPr>
              <p:cNvPr id="13" name="Oval 36"/>
              <p:cNvSpPr>
                <a:spLocks noChangeArrowheads="1"/>
              </p:cNvSpPr>
              <p:nvPr/>
            </p:nvSpPr>
            <p:spPr bwMode="auto">
              <a:xfrm>
                <a:off x="3533775" y="1762125"/>
                <a:ext cx="150813" cy="1460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37"/>
              <p:cNvSpPr>
                <a:spLocks noChangeArrowheads="1"/>
              </p:cNvSpPr>
              <p:nvPr/>
            </p:nvSpPr>
            <p:spPr bwMode="auto">
              <a:xfrm>
                <a:off x="3605213" y="1804988"/>
                <a:ext cx="150813" cy="1460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" name="Oval 50"/>
            <p:cNvSpPr>
              <a:spLocks noChangeArrowheads="1"/>
            </p:cNvSpPr>
            <p:nvPr/>
          </p:nvSpPr>
          <p:spPr bwMode="auto">
            <a:xfrm>
              <a:off x="1491442" y="1986849"/>
              <a:ext cx="83243" cy="9472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64"/>
            <p:cNvSpPr txBox="1">
              <a:spLocks noChangeArrowheads="1"/>
            </p:cNvSpPr>
            <p:nvPr/>
          </p:nvSpPr>
          <p:spPr bwMode="auto">
            <a:xfrm rot="21278997">
              <a:off x="1407536" y="2659656"/>
              <a:ext cx="13763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inner shell hole</a:t>
              </a:r>
            </a:p>
          </p:txBody>
        </p:sp>
        <p:sp>
          <p:nvSpPr>
            <p:cNvPr id="18" name="Text Box 65"/>
            <p:cNvSpPr txBox="1">
              <a:spLocks noChangeArrowheads="1"/>
            </p:cNvSpPr>
            <p:nvPr/>
          </p:nvSpPr>
          <p:spPr bwMode="auto">
            <a:xfrm rot="16200000">
              <a:off x="125774" y="2312900"/>
              <a:ext cx="99501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rgbClr val="993300"/>
                  </a:solidFill>
                </a:rPr>
                <a:t>1.) ionization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2078" y="4294678"/>
            <a:ext cx="2854066" cy="1274901"/>
            <a:chOff x="462078" y="4294678"/>
            <a:chExt cx="2854066" cy="1274901"/>
          </a:xfrm>
        </p:grpSpPr>
        <p:pic>
          <p:nvPicPr>
            <p:cNvPr id="20" name="Picture 33" descr="Dimer breaku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160" y="4315175"/>
              <a:ext cx="2510984" cy="1121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6699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" name="Group 42"/>
            <p:cNvGrpSpPr/>
            <p:nvPr/>
          </p:nvGrpSpPr>
          <p:grpSpPr>
            <a:xfrm>
              <a:off x="2630027" y="4779890"/>
              <a:ext cx="84137" cy="88900"/>
              <a:chOff x="3330576" y="5549543"/>
              <a:chExt cx="84137" cy="88900"/>
            </a:xfrm>
          </p:grpSpPr>
          <p:sp>
            <p:nvSpPr>
              <p:cNvPr id="21" name="Oval 43"/>
              <p:cNvSpPr>
                <a:spLocks noChangeArrowheads="1"/>
              </p:cNvSpPr>
              <p:nvPr/>
            </p:nvSpPr>
            <p:spPr bwMode="auto">
              <a:xfrm>
                <a:off x="3330576" y="5549543"/>
                <a:ext cx="60325" cy="603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44"/>
              <p:cNvSpPr>
                <a:spLocks noChangeArrowheads="1"/>
              </p:cNvSpPr>
              <p:nvPr/>
            </p:nvSpPr>
            <p:spPr bwMode="auto">
              <a:xfrm>
                <a:off x="3354388" y="5578118"/>
                <a:ext cx="60325" cy="603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353677" y="4912662"/>
              <a:ext cx="84137" cy="88900"/>
              <a:chOff x="1597026" y="5706705"/>
              <a:chExt cx="84137" cy="88900"/>
            </a:xfrm>
          </p:grpSpPr>
          <p:sp>
            <p:nvSpPr>
              <p:cNvPr id="23" name="Oval 45"/>
              <p:cNvSpPr>
                <a:spLocks noChangeArrowheads="1"/>
              </p:cNvSpPr>
              <p:nvPr/>
            </p:nvSpPr>
            <p:spPr bwMode="auto">
              <a:xfrm>
                <a:off x="1597026" y="5706705"/>
                <a:ext cx="60325" cy="603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46"/>
              <p:cNvSpPr>
                <a:spLocks noChangeArrowheads="1"/>
              </p:cNvSpPr>
              <p:nvPr/>
            </p:nvSpPr>
            <p:spPr bwMode="auto">
              <a:xfrm>
                <a:off x="1620838" y="5735280"/>
                <a:ext cx="60325" cy="603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" name="Text Box 52"/>
            <p:cNvSpPr txBox="1">
              <a:spLocks noChangeArrowheads="1"/>
            </p:cNvSpPr>
            <p:nvPr/>
          </p:nvSpPr>
          <p:spPr bwMode="auto">
            <a:xfrm rot="21278997">
              <a:off x="1302673" y="5010360"/>
              <a:ext cx="16922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Coulomb explosion</a:t>
              </a:r>
            </a:p>
          </p:txBody>
        </p:sp>
        <p:sp>
          <p:nvSpPr>
            <p:cNvPr id="27" name="Text Box 66"/>
            <p:cNvSpPr txBox="1">
              <a:spLocks noChangeArrowheads="1"/>
            </p:cNvSpPr>
            <p:nvPr/>
          </p:nvSpPr>
          <p:spPr bwMode="auto">
            <a:xfrm rot="16200000">
              <a:off x="-36873" y="4793629"/>
              <a:ext cx="127490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rgbClr val="993300"/>
                  </a:solidFill>
                </a:rPr>
                <a:t>3.) fragmentation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1916" y="3019853"/>
            <a:ext cx="2843082" cy="1297215"/>
            <a:chOff x="471916" y="3019853"/>
            <a:chExt cx="2843082" cy="1297215"/>
          </a:xfrm>
        </p:grpSpPr>
        <p:pic>
          <p:nvPicPr>
            <p:cNvPr id="29" name="Picture 31" descr="Dimer 2s hole ne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160" y="3111989"/>
              <a:ext cx="2509838" cy="112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6699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39"/>
            <p:cNvGrpSpPr/>
            <p:nvPr/>
          </p:nvGrpSpPr>
          <p:grpSpPr>
            <a:xfrm>
              <a:off x="1146691" y="3678501"/>
              <a:ext cx="222250" cy="188913"/>
              <a:chOff x="1335088" y="3879850"/>
              <a:chExt cx="222250" cy="188913"/>
            </a:xfrm>
          </p:grpSpPr>
          <p:sp>
            <p:nvSpPr>
              <p:cNvPr id="30" name="Oval 38"/>
              <p:cNvSpPr>
                <a:spLocks noChangeArrowheads="1"/>
              </p:cNvSpPr>
              <p:nvPr/>
            </p:nvSpPr>
            <p:spPr bwMode="auto">
              <a:xfrm>
                <a:off x="1335088" y="3879850"/>
                <a:ext cx="150813" cy="1460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39"/>
              <p:cNvSpPr>
                <a:spLocks noChangeArrowheads="1"/>
              </p:cNvSpPr>
              <p:nvPr/>
            </p:nvSpPr>
            <p:spPr bwMode="auto">
              <a:xfrm>
                <a:off x="1406525" y="3922713"/>
                <a:ext cx="150813" cy="1460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789669" y="3595436"/>
              <a:ext cx="222250" cy="188913"/>
              <a:chOff x="3525838" y="3721100"/>
              <a:chExt cx="222250" cy="188913"/>
            </a:xfrm>
          </p:grpSpPr>
          <p:sp>
            <p:nvSpPr>
              <p:cNvPr id="32" name="Oval 40"/>
              <p:cNvSpPr>
                <a:spLocks noChangeArrowheads="1"/>
              </p:cNvSpPr>
              <p:nvPr/>
            </p:nvSpPr>
            <p:spPr bwMode="auto">
              <a:xfrm>
                <a:off x="3525838" y="3721100"/>
                <a:ext cx="150813" cy="1460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41"/>
              <p:cNvSpPr>
                <a:spLocks noChangeArrowheads="1"/>
              </p:cNvSpPr>
              <p:nvPr/>
            </p:nvSpPr>
            <p:spPr bwMode="auto">
              <a:xfrm>
                <a:off x="3597275" y="3763963"/>
                <a:ext cx="150813" cy="1460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" name="Text Box 63"/>
            <p:cNvSpPr txBox="1">
              <a:spLocks noChangeArrowheads="1"/>
            </p:cNvSpPr>
            <p:nvPr/>
          </p:nvSpPr>
          <p:spPr bwMode="auto">
            <a:xfrm rot="21207458">
              <a:off x="1117481" y="3850186"/>
              <a:ext cx="20653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photon exchange</a:t>
              </a:r>
            </a:p>
          </p:txBody>
        </p:sp>
        <p:sp>
          <p:nvSpPr>
            <p:cNvPr id="36" name="Text Box 67"/>
            <p:cNvSpPr txBox="1">
              <a:spLocks noChangeArrowheads="1"/>
            </p:cNvSpPr>
            <p:nvPr/>
          </p:nvSpPr>
          <p:spPr bwMode="auto">
            <a:xfrm rot="16200000">
              <a:off x="-38192" y="3529961"/>
              <a:ext cx="129721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rgbClr val="993300"/>
                  </a:solidFill>
                </a:rPr>
                <a:t>2.) recombination</a:t>
              </a:r>
            </a:p>
          </p:txBody>
        </p:sp>
        <p:sp>
          <p:nvSpPr>
            <p:cNvPr id="37" name="Rectangle 72"/>
            <p:cNvSpPr>
              <a:spLocks noChangeArrowheads="1"/>
            </p:cNvSpPr>
            <p:nvPr/>
          </p:nvSpPr>
          <p:spPr bwMode="auto">
            <a:xfrm rot="2057136" flipH="1">
              <a:off x="2935069" y="3496950"/>
              <a:ext cx="45719" cy="353574"/>
            </a:xfrm>
            <a:prstGeom prst="rect">
              <a:avLst/>
            </a:prstGeom>
            <a:solidFill>
              <a:srgbClr val="CCFFFF">
                <a:alpha val="85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09485" y="1961496"/>
            <a:ext cx="3198639" cy="4203604"/>
            <a:chOff x="5509485" y="1961496"/>
            <a:chExt cx="3198639" cy="4203604"/>
          </a:xfrm>
        </p:grpSpPr>
        <p:pic>
          <p:nvPicPr>
            <p:cNvPr id="7" name="Picture 20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6"/>
            <a:stretch>
              <a:fillRect/>
            </a:stretch>
          </p:blipFill>
          <p:spPr bwMode="auto">
            <a:xfrm>
              <a:off x="5509485" y="2095494"/>
              <a:ext cx="3097589" cy="4069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7198253" y="1961496"/>
              <a:ext cx="13840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993300"/>
                  </a:solidFill>
                </a:rPr>
                <a:t>resonant excitation</a:t>
              </a:r>
              <a:endParaRPr lang="en-US" sz="1200" dirty="0">
                <a:solidFill>
                  <a:srgbClr val="9933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65633" y="3223691"/>
              <a:ext cx="25424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993300"/>
                  </a:solidFill>
                </a:rPr>
                <a:t>effective Auger decay in excited dimer</a:t>
              </a:r>
              <a:endParaRPr lang="en-US" sz="1200" dirty="0">
                <a:solidFill>
                  <a:srgbClr val="9933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535819" y="4717545"/>
              <a:ext cx="1071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993300"/>
                  </a:solidFill>
                </a:rPr>
                <a:t>virtual photon</a:t>
              </a:r>
            </a:p>
            <a:p>
              <a:pPr algn="r"/>
              <a:r>
                <a:rPr lang="en-US" sz="1200" dirty="0" smtClean="0">
                  <a:solidFill>
                    <a:srgbClr val="993300"/>
                  </a:solidFill>
                </a:rPr>
                <a:t>exchange</a:t>
              </a:r>
              <a:endParaRPr lang="en-US" sz="1200" dirty="0">
                <a:solidFill>
                  <a:srgbClr val="9933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8915" y="1470291"/>
            <a:ext cx="7477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Intermolecular </a:t>
            </a:r>
            <a:r>
              <a:rPr lang="en-US" b="1" dirty="0" err="1" smtClean="0">
                <a:solidFill>
                  <a:srgbClr val="993300"/>
                </a:solidFill>
              </a:rPr>
              <a:t>Coulombic</a:t>
            </a:r>
            <a:r>
              <a:rPr lang="en-US" b="1" dirty="0" smtClean="0">
                <a:solidFill>
                  <a:srgbClr val="993300"/>
                </a:solidFill>
              </a:rPr>
              <a:t> Decay: </a:t>
            </a:r>
            <a:r>
              <a:rPr lang="en-US" dirty="0" smtClean="0">
                <a:solidFill>
                  <a:srgbClr val="993300"/>
                </a:solidFill>
              </a:rPr>
              <a:t>ultrafast energy transfer between neighbors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077" y="5543715"/>
            <a:ext cx="4840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But:</a:t>
            </a:r>
            <a:r>
              <a:rPr lang="en-US" dirty="0" smtClean="0">
                <a:solidFill>
                  <a:srgbClr val="993300"/>
                </a:solidFill>
              </a:rPr>
              <a:t> need control about </a:t>
            </a:r>
          </a:p>
          <a:p>
            <a:r>
              <a:rPr lang="en-US" dirty="0" smtClean="0">
                <a:solidFill>
                  <a:srgbClr val="993300"/>
                </a:solidFill>
              </a:rPr>
              <a:t>site &amp; energy transferred to exploit for treatment 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25" name="Left Brace 24"/>
          <p:cNvSpPr/>
          <p:nvPr/>
        </p:nvSpPr>
        <p:spPr>
          <a:xfrm>
            <a:off x="4946886" y="2155368"/>
            <a:ext cx="537811" cy="2320007"/>
          </a:xfrm>
          <a:prstGeom prst="leftBrace">
            <a:avLst>
              <a:gd name="adj1" fmla="val 49764"/>
              <a:gd name="adj2" fmla="val 18078"/>
            </a:avLst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3233939">
            <a:off x="2592108" y="2821829"/>
            <a:ext cx="3155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Marker prepares ICD: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K-shell ionization with X-rays</a:t>
            </a:r>
          </a:p>
          <a:p>
            <a:pPr marL="655638" indent="-28575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dirty="0">
                <a:solidFill>
                  <a:srgbClr val="993300"/>
                </a:solidFill>
              </a:rPr>
              <a:t>l</a:t>
            </a:r>
            <a:r>
              <a:rPr lang="en-US" dirty="0" smtClean="0">
                <a:solidFill>
                  <a:srgbClr val="993300"/>
                </a:solidFill>
              </a:rPr>
              <a:t>ocalized spectator </a:t>
            </a:r>
          </a:p>
          <a:p>
            <a:pPr marL="341313">
              <a:tabLst>
                <a:tab pos="627063" algn="l"/>
              </a:tabLst>
            </a:pPr>
            <a:r>
              <a:rPr lang="en-US" dirty="0">
                <a:solidFill>
                  <a:srgbClr val="993300"/>
                </a:solidFill>
              </a:rPr>
              <a:t> </a:t>
            </a:r>
            <a:r>
              <a:rPr lang="en-US" dirty="0" smtClean="0">
                <a:solidFill>
                  <a:srgbClr val="993300"/>
                </a:solidFill>
              </a:rPr>
              <a:t>                Auger decay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56" name="AutoShape 62"/>
          <p:cNvSpPr>
            <a:spLocks noChangeArrowheads="1"/>
          </p:cNvSpPr>
          <p:nvPr/>
        </p:nvSpPr>
        <p:spPr bwMode="auto">
          <a:xfrm>
            <a:off x="3242329" y="4608549"/>
            <a:ext cx="2211130" cy="1227700"/>
          </a:xfrm>
          <a:prstGeom prst="wedgeEllipseCallout">
            <a:avLst>
              <a:gd name="adj1" fmla="val 49855"/>
              <a:gd name="adj2" fmla="val -40404"/>
            </a:avLst>
          </a:prstGeom>
          <a:solidFill>
            <a:srgbClr val="FF99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s</a:t>
            </a:r>
            <a:r>
              <a:rPr lang="en-US" altLang="en-US" dirty="0" smtClean="0">
                <a:solidFill>
                  <a:schemeClr val="bg1"/>
                </a:solidFill>
              </a:rPr>
              <a:t>uggested by</a:t>
            </a:r>
          </a:p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L. Cederbaum</a:t>
            </a:r>
          </a:p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group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374269" y="1047679"/>
            <a:ext cx="2420343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Kinematics &amp; Dynamics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  <p:bldP spid="28" grpId="0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284" y="316846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45454" y="503890"/>
            <a:ext cx="82530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9226550" indent="-890588" eaLnBrk="0" fontAlgn="base" hangingPunct="0">
              <a:spcBef>
                <a:spcPct val="0"/>
              </a:spcBef>
              <a:spcAft>
                <a:spcPct val="0"/>
              </a:spcAft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683750" indent="-890588" eaLnBrk="0" fontAlgn="base" hangingPunct="0">
              <a:spcBef>
                <a:spcPct val="0"/>
              </a:spcBef>
              <a:spcAft>
                <a:spcPct val="0"/>
              </a:spcAft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0140950" indent="-890588" eaLnBrk="0" fontAlgn="base" hangingPunct="0">
              <a:spcBef>
                <a:spcPct val="0"/>
              </a:spcBef>
              <a:spcAft>
                <a:spcPct val="0"/>
              </a:spcAft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0598150" indent="-890588" eaLnBrk="0" fontAlgn="base" hangingPunct="0">
              <a:spcBef>
                <a:spcPct val="0"/>
              </a:spcBef>
              <a:spcAft>
                <a:spcPct val="0"/>
              </a:spcAft>
              <a:tabLst>
                <a:tab pos="1800225" algn="l"/>
              </a:tabLst>
              <a:defRPr sz="11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en-US" sz="2000" b="1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Mechanisms </a:t>
            </a:r>
            <a:r>
              <a:rPr lang="en-US" altLang="en-US" sz="2000" b="1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of radiation damage and </a:t>
            </a:r>
            <a:r>
              <a:rPr lang="en-US" altLang="en-US" sz="2000" b="1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dissociation processes </a:t>
            </a:r>
          </a:p>
          <a:p>
            <a:pPr algn="just"/>
            <a:r>
              <a:rPr lang="en-US" altLang="en-US" sz="2000" b="1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2000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small dimers: (</a:t>
            </a:r>
            <a:r>
              <a:rPr lang="en-US" altLang="en-US" sz="2000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altLang="en-US" sz="2000" baseline="-25000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altLang="en-US" sz="2000" baseline="-25000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and (</a:t>
            </a:r>
            <a:r>
              <a:rPr lang="en-US" altLang="en-US" sz="2000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CO)</a:t>
            </a:r>
            <a:r>
              <a:rPr lang="en-US" altLang="en-US" sz="2000" baseline="-25000" dirty="0" smtClean="0">
                <a:solidFill>
                  <a:srgbClr val="9933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altLang="en-US" sz="2000" dirty="0">
              <a:solidFill>
                <a:srgbClr val="9933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6214" y="1260987"/>
            <a:ext cx="8373786" cy="5080819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735783" y="1360486"/>
            <a:ext cx="2862748" cy="2636376"/>
            <a:chOff x="5735783" y="1360486"/>
            <a:chExt cx="2862748" cy="2636376"/>
          </a:xfrm>
        </p:grpSpPr>
        <p:pic>
          <p:nvPicPr>
            <p:cNvPr id="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9" r="12591" b="69717"/>
            <a:stretch/>
          </p:blipFill>
          <p:spPr bwMode="auto">
            <a:xfrm>
              <a:off x="5790690" y="1360486"/>
              <a:ext cx="2807841" cy="263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735783" y="1397792"/>
              <a:ext cx="211596" cy="234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21006" y="3300149"/>
              <a:ext cx="6655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CO-CO</a:t>
              </a:r>
              <a:endParaRPr lang="en-US" sz="1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57466" y="1440363"/>
            <a:ext cx="3533224" cy="1569482"/>
            <a:chOff x="2257466" y="1440363"/>
            <a:chExt cx="3533224" cy="15694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2" t="3918" r="12487" b="68925"/>
            <a:stretch/>
          </p:blipFill>
          <p:spPr>
            <a:xfrm>
              <a:off x="3943846" y="1440363"/>
              <a:ext cx="1846844" cy="1569482"/>
            </a:xfrm>
            <a:prstGeom prst="rect">
              <a:avLst/>
            </a:prstGeom>
          </p:spPr>
        </p:pic>
        <p:sp>
          <p:nvSpPr>
            <p:cNvPr id="17" name="Line Callout 1 16"/>
            <p:cNvSpPr/>
            <p:nvPr/>
          </p:nvSpPr>
          <p:spPr>
            <a:xfrm flipH="1">
              <a:off x="2257466" y="1475295"/>
              <a:ext cx="1649682" cy="651508"/>
            </a:xfrm>
            <a:prstGeom prst="borderCallout1">
              <a:avLst>
                <a:gd name="adj1" fmla="val 18750"/>
                <a:gd name="adj2" fmla="val -8333"/>
                <a:gd name="adj3" fmla="val 73062"/>
                <a:gd name="adj4" fmla="val -44747"/>
              </a:avLst>
            </a:prstGeom>
            <a:solidFill>
              <a:srgbClr val="FF9966"/>
            </a:solidFill>
            <a:ln w="1905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09346" y="1514926"/>
              <a:ext cx="16496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d</a:t>
              </a:r>
              <a:r>
                <a:rPr lang="en-US" sz="1600" dirty="0" smtClean="0">
                  <a:solidFill>
                    <a:schemeClr val="bg1"/>
                  </a:solidFill>
                </a:rPr>
                <a:t>iscrete photo 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and ICD electrons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78853" y="1481557"/>
              <a:ext cx="53432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Ne-Ne</a:t>
              </a:r>
              <a:endPara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3047" y="2868278"/>
            <a:ext cx="3570531" cy="1601422"/>
            <a:chOff x="493047" y="2868278"/>
            <a:chExt cx="3570531" cy="1601422"/>
          </a:xfrm>
        </p:grpSpPr>
        <p:sp>
          <p:nvSpPr>
            <p:cNvPr id="10" name="Rectangle 9"/>
            <p:cNvSpPr/>
            <p:nvPr/>
          </p:nvSpPr>
          <p:spPr>
            <a:xfrm>
              <a:off x="632639" y="3454037"/>
              <a:ext cx="343093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CC6600"/>
                  </a:solidFill>
                  <a:latin typeface="Calibri" pitchFamily="34" charset="0"/>
                  <a:cs typeface="Arial" charset="0"/>
                </a:rPr>
                <a:t>monochromatic </a:t>
              </a:r>
              <a:r>
                <a:rPr lang="en-US" sz="2000" dirty="0" smtClean="0">
                  <a:solidFill>
                    <a:srgbClr val="CC6600"/>
                  </a:solidFill>
                  <a:latin typeface="Calibri" pitchFamily="34" charset="0"/>
                  <a:cs typeface="Arial" charset="0"/>
                </a:rPr>
                <a:t>X-rays result in</a:t>
              </a:r>
            </a:p>
            <a:p>
              <a:r>
                <a:rPr lang="en-US" sz="2000" dirty="0" smtClean="0">
                  <a:solidFill>
                    <a:srgbClr val="CC6600"/>
                  </a:solidFill>
                  <a:latin typeface="Calibri" pitchFamily="34" charset="0"/>
                  <a:cs typeface="Arial" charset="0"/>
                </a:rPr>
                <a:t>10x more efficient (ICD) </a:t>
              </a:r>
            </a:p>
            <a:p>
              <a:r>
                <a:rPr lang="en-US" sz="2000" dirty="0" smtClean="0">
                  <a:solidFill>
                    <a:srgbClr val="CC6600"/>
                  </a:solidFill>
                  <a:latin typeface="Calibri" pitchFamily="34" charset="0"/>
                  <a:cs typeface="Arial" charset="0"/>
                </a:rPr>
                <a:t>site specific energy transfer</a:t>
              </a:r>
              <a:endParaRPr lang="en-US" sz="2000" dirty="0">
                <a:solidFill>
                  <a:srgbClr val="CC66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93047" y="2868278"/>
              <a:ext cx="32631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993300"/>
                  </a:solidFill>
                </a:rPr>
                <a:t>Resonant Auger ICD (RA-ICD)</a:t>
              </a:r>
            </a:p>
            <a:p>
              <a:r>
                <a:rPr lang="en-US" sz="2000" b="1" dirty="0">
                  <a:solidFill>
                    <a:srgbClr val="993300"/>
                  </a:solidFill>
                </a:rPr>
                <a:t>r</a:t>
              </a:r>
              <a:r>
                <a:rPr lang="en-US" sz="2000" b="1" dirty="0" smtClean="0">
                  <a:solidFill>
                    <a:srgbClr val="993300"/>
                  </a:solidFill>
                </a:rPr>
                <a:t>eally exists:</a:t>
              </a:r>
              <a:endParaRPr lang="en-US" sz="2000" b="1" dirty="0">
                <a:solidFill>
                  <a:srgbClr val="9933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44680" y="4537304"/>
            <a:ext cx="547175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solidFill>
                  <a:srgbClr val="993300"/>
                </a:solidFill>
              </a:rPr>
              <a:t>n</a:t>
            </a:r>
            <a:r>
              <a:rPr lang="en-US" sz="1700" b="1" dirty="0" smtClean="0">
                <a:solidFill>
                  <a:srgbClr val="993300"/>
                </a:solidFill>
              </a:rPr>
              <a:t>ote:</a:t>
            </a:r>
            <a:r>
              <a:rPr lang="en-US" sz="1700" dirty="0" smtClean="0">
                <a:solidFill>
                  <a:srgbClr val="993300"/>
                </a:solidFill>
              </a:rPr>
              <a:t> RA-ICD outpaces the dissociation of molecules (&lt;20fs)</a:t>
            </a:r>
            <a:endParaRPr lang="en-US" sz="1700" dirty="0">
              <a:solidFill>
                <a:srgbClr val="993300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102288" y="1181592"/>
            <a:ext cx="1895721" cy="1481177"/>
          </a:xfrm>
          <a:prstGeom prst="wedgeRoundRectCallout">
            <a:avLst>
              <a:gd name="adj1" fmla="val 18661"/>
              <a:gd name="adj2" fmla="val 63425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508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1" kern="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0725" y="1261874"/>
            <a:ext cx="1737592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err="1" smtClean="0">
                <a:solidFill>
                  <a:srgbClr val="CC6600"/>
                </a:solidFill>
              </a:rPr>
              <a:t>h</a:t>
            </a:r>
            <a:r>
              <a:rPr lang="en-US" altLang="en-US" sz="1600" dirty="0" err="1" smtClean="0">
                <a:solidFill>
                  <a:srgbClr val="CC6600"/>
                </a:solidFill>
                <a:latin typeface="Symbol" panose="05050102010706020507" pitchFamily="18" charset="2"/>
              </a:rPr>
              <a:t>n</a:t>
            </a:r>
            <a:r>
              <a:rPr lang="en-US" sz="1600" dirty="0" smtClean="0">
                <a:solidFill>
                  <a:srgbClr val="CC6600"/>
                </a:solidFill>
              </a:rPr>
              <a:t>(287eV) + (CO)</a:t>
            </a:r>
            <a:r>
              <a:rPr lang="en-US" sz="1600" baseline="-25000" dirty="0" smtClean="0">
                <a:solidFill>
                  <a:srgbClr val="CC6600"/>
                </a:solidFill>
              </a:rPr>
              <a:t>2</a:t>
            </a:r>
            <a:r>
              <a:rPr lang="en-US" sz="1600" dirty="0" smtClean="0">
                <a:solidFill>
                  <a:srgbClr val="CC6600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kern="0" dirty="0">
                <a:solidFill>
                  <a:srgbClr val="CC6600"/>
                </a:solidFill>
                <a:latin typeface="Arial" panose="020B0604020202020204" pitchFamily="34" charset="0"/>
              </a:rPr>
              <a:t>→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 CO-CO*(</a:t>
            </a:r>
            <a:r>
              <a:rPr lang="en-US" sz="1600" baseline="30000" dirty="0" smtClean="0">
                <a:solidFill>
                  <a:srgbClr val="CC6600"/>
                </a:solidFill>
                <a:sym typeface="Symbol" panose="05050102010706020507" pitchFamily="18" charset="2"/>
              </a:rPr>
              <a:t>1s-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1</a:t>
            </a:r>
            <a:r>
              <a:rPr lang="en-US" sz="1600" dirty="0" smtClean="0">
                <a:solidFill>
                  <a:srgbClr val="CC66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P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*)</a:t>
            </a:r>
          </a:p>
          <a:p>
            <a:pPr>
              <a:spcAft>
                <a:spcPts val="600"/>
              </a:spcAft>
            </a:pPr>
            <a:r>
              <a:rPr lang="en-US" sz="1600" kern="0" dirty="0">
                <a:solidFill>
                  <a:srgbClr val="CC6600"/>
                </a:solidFill>
                <a:latin typeface="Arial" panose="020B0604020202020204" pitchFamily="34" charset="0"/>
              </a:rPr>
              <a:t>→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 CO-CO</a:t>
            </a:r>
            <a:r>
              <a:rPr lang="en-US" sz="1600" baseline="30000" dirty="0" smtClean="0">
                <a:solidFill>
                  <a:srgbClr val="CC6600"/>
                </a:solidFill>
                <a:sym typeface="Symbol" panose="05050102010706020507" pitchFamily="18" charset="2"/>
              </a:rPr>
              <a:t>+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* + </a:t>
            </a:r>
            <a:r>
              <a:rPr lang="en-US" sz="1600" dirty="0" err="1" smtClean="0">
                <a:solidFill>
                  <a:srgbClr val="CC6600"/>
                </a:solidFill>
                <a:sym typeface="Symbol" panose="05050102010706020507" pitchFamily="18" charset="2"/>
              </a:rPr>
              <a:t>e</a:t>
            </a:r>
            <a:r>
              <a:rPr lang="en-US" sz="1600" baseline="-25000" dirty="0" err="1" smtClean="0">
                <a:solidFill>
                  <a:srgbClr val="CC6600"/>
                </a:solidFill>
                <a:sym typeface="Symbol" panose="05050102010706020507" pitchFamily="18" charset="2"/>
              </a:rPr>
              <a:t>A</a:t>
            </a:r>
            <a:endParaRPr lang="en-US" sz="1600" baseline="-25000" dirty="0" smtClean="0">
              <a:solidFill>
                <a:srgbClr val="CC6600"/>
              </a:solidFill>
              <a:sym typeface="Symbol" panose="05050102010706020507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600" kern="0" dirty="0">
                <a:solidFill>
                  <a:srgbClr val="CC6600"/>
                </a:solidFill>
                <a:latin typeface="Arial" panose="020B0604020202020204" pitchFamily="34" charset="0"/>
              </a:rPr>
              <a:t>→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 CO</a:t>
            </a:r>
            <a:r>
              <a:rPr lang="en-US" sz="1600" baseline="30000" dirty="0" smtClean="0">
                <a:solidFill>
                  <a:srgbClr val="CC6600"/>
                </a:solidFill>
                <a:sym typeface="Symbol" panose="05050102010706020507" pitchFamily="18" charset="2"/>
              </a:rPr>
              <a:t>+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 + CO</a:t>
            </a:r>
            <a:r>
              <a:rPr lang="en-US" sz="1600" baseline="30000" dirty="0" smtClean="0">
                <a:solidFill>
                  <a:srgbClr val="CC6600"/>
                </a:solidFill>
                <a:sym typeface="Symbol" panose="05050102010706020507" pitchFamily="18" charset="2"/>
              </a:rPr>
              <a:t>+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 + </a:t>
            </a:r>
            <a:r>
              <a:rPr lang="en-US" sz="1600" dirty="0" err="1" smtClean="0">
                <a:solidFill>
                  <a:srgbClr val="CC6600"/>
                </a:solidFill>
                <a:sym typeface="Symbol" panose="05050102010706020507" pitchFamily="18" charset="2"/>
              </a:rPr>
              <a:t>e</a:t>
            </a:r>
            <a:r>
              <a:rPr lang="en-US" sz="1600" baseline="-25000" dirty="0" err="1" smtClean="0">
                <a:solidFill>
                  <a:srgbClr val="CC6600"/>
                </a:solidFill>
                <a:sym typeface="Symbol" panose="05050102010706020507" pitchFamily="18" charset="2"/>
              </a:rPr>
              <a:t>ICD</a:t>
            </a:r>
            <a:endParaRPr lang="en-US" sz="1600" baseline="-25000" dirty="0">
              <a:solidFill>
                <a:srgbClr val="CC66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083147" y="4027785"/>
            <a:ext cx="2436937" cy="2224677"/>
            <a:chOff x="6083147" y="4027785"/>
            <a:chExt cx="2436937" cy="2224677"/>
          </a:xfrm>
        </p:grpSpPr>
        <p:pic>
          <p:nvPicPr>
            <p:cNvPr id="9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2" t="59458" r="14181" b="14731"/>
            <a:stretch/>
          </p:blipFill>
          <p:spPr bwMode="auto">
            <a:xfrm>
              <a:off x="6083147" y="4027785"/>
              <a:ext cx="2436937" cy="22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7343775" y="5791426"/>
              <a:ext cx="157554" cy="1545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8218539" y="5820531"/>
              <a:ext cx="156317" cy="1564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397479" y="5772030"/>
            <a:ext cx="16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993300"/>
                </a:solidFill>
              </a:rPr>
              <a:t>F. Trinter et al., Nature,</a:t>
            </a:r>
          </a:p>
          <a:p>
            <a:pPr algn="r"/>
            <a:r>
              <a:rPr lang="en-US" sz="1200" b="1" dirty="0" smtClean="0">
                <a:solidFill>
                  <a:srgbClr val="993300"/>
                </a:solidFill>
              </a:rPr>
              <a:t>505</a:t>
            </a:r>
            <a:r>
              <a:rPr lang="en-US" sz="1200" dirty="0" smtClean="0">
                <a:solidFill>
                  <a:srgbClr val="993300"/>
                </a:solidFill>
              </a:rPr>
              <a:t>, (2014), 664</a:t>
            </a:r>
            <a:endParaRPr lang="en-US" sz="1200" dirty="0">
              <a:solidFill>
                <a:srgbClr val="9933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03174" y="3018454"/>
            <a:ext cx="1891287" cy="830997"/>
            <a:chOff x="4203174" y="3018454"/>
            <a:chExt cx="1891287" cy="830997"/>
          </a:xfrm>
        </p:grpSpPr>
        <p:sp>
          <p:nvSpPr>
            <p:cNvPr id="18" name="Line Callout 1 17"/>
            <p:cNvSpPr/>
            <p:nvPr/>
          </p:nvSpPr>
          <p:spPr>
            <a:xfrm flipH="1">
              <a:off x="4244449" y="3031659"/>
              <a:ext cx="1732883" cy="780373"/>
            </a:xfrm>
            <a:prstGeom prst="borderCallout1">
              <a:avLst>
                <a:gd name="adj1" fmla="val 18750"/>
                <a:gd name="adj2" fmla="val -8333"/>
                <a:gd name="adj3" fmla="val 18569"/>
                <a:gd name="adj4" fmla="val -29223"/>
              </a:avLst>
            </a:prstGeom>
            <a:solidFill>
              <a:srgbClr val="FF9966"/>
            </a:solidFill>
            <a:ln w="1905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03174" y="3018454"/>
              <a:ext cx="18912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</a:t>
              </a:r>
              <a:r>
                <a:rPr lang="en-US" sz="1600" dirty="0" smtClean="0">
                  <a:solidFill>
                    <a:schemeClr val="bg1"/>
                  </a:solidFill>
                </a:rPr>
                <a:t>ontinuum of Auger 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and ICD electrons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</a:t>
              </a:r>
              <a:r>
                <a:rPr lang="en-US" sz="1600" dirty="0" smtClean="0">
                  <a:solidFill>
                    <a:schemeClr val="bg1"/>
                  </a:solidFill>
                </a:rPr>
                <a:t>rom excited states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1349" y="849524"/>
            <a:ext cx="2673806" cy="2132749"/>
            <a:chOff x="6393426" y="860918"/>
            <a:chExt cx="2673806" cy="2132749"/>
          </a:xfrm>
        </p:grpSpPr>
        <p:sp>
          <p:nvSpPr>
            <p:cNvPr id="35" name="Rounded Rectangle 34"/>
            <p:cNvSpPr/>
            <p:nvPr/>
          </p:nvSpPr>
          <p:spPr>
            <a:xfrm>
              <a:off x="6393426" y="860918"/>
              <a:ext cx="2673806" cy="2132749"/>
            </a:xfrm>
            <a:prstGeom prst="roundRect">
              <a:avLst/>
            </a:prstGeom>
            <a:solidFill>
              <a:srgbClr val="7BCBCA"/>
            </a:solidFill>
            <a:ln>
              <a:noFill/>
            </a:ln>
            <a:effectLst>
              <a:outerShdw blurRad="50800" dist="63500" dir="30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751987" y="1814875"/>
              <a:ext cx="1951595" cy="863260"/>
              <a:chOff x="6642902" y="1729444"/>
              <a:chExt cx="1951595" cy="86326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/>
              <a:srcRect l="58771" t="28831" r="1015" b="30202"/>
              <a:stretch/>
            </p:blipFill>
            <p:spPr>
              <a:xfrm>
                <a:off x="6642902" y="1729444"/>
                <a:ext cx="1377010" cy="86326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/>
              <a:srcRect l="39507" t="28024" r="43312" b="31307"/>
              <a:stretch/>
            </p:blipFill>
            <p:spPr>
              <a:xfrm>
                <a:off x="8015878" y="1734207"/>
                <a:ext cx="578619" cy="853060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6591912" y="955205"/>
              <a:ext cx="23435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Auger-electron 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driven Cancer therapy 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possible </a:t>
              </a:r>
              <a:r>
                <a:rPr lang="en-US" b="1" dirty="0" smtClean="0">
                  <a:solidFill>
                    <a:schemeClr val="bg1"/>
                  </a:solidFill>
                </a:rPr>
                <a:t>!?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89130" y="2678674"/>
              <a:ext cx="24976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CNRS –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Internat.</a:t>
              </a:r>
              <a:r>
                <a:rPr lang="en-US" sz="1200" dirty="0" smtClean="0">
                  <a:solidFill>
                    <a:schemeClr val="bg1"/>
                  </a:solidFill>
                </a:rPr>
                <a:t> Mag.,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33</a:t>
              </a:r>
              <a:r>
                <a:rPr lang="en-US" sz="1200" dirty="0" smtClean="0">
                  <a:solidFill>
                    <a:schemeClr val="bg1"/>
                  </a:solidFill>
                </a:rPr>
                <a:t>, (2014), 10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44283" y="5030517"/>
            <a:ext cx="440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Natural next step: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CC6600"/>
                </a:solidFill>
              </a:rPr>
              <a:t>t</a:t>
            </a:r>
            <a:r>
              <a:rPr lang="en-US" dirty="0" smtClean="0">
                <a:solidFill>
                  <a:srgbClr val="CC6600"/>
                </a:solidFill>
              </a:rPr>
              <a:t>ime resolve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CC6600"/>
                </a:solidFill>
              </a:rPr>
              <a:t>control</a:t>
            </a:r>
            <a:endParaRPr lang="en-US" dirty="0">
              <a:solidFill>
                <a:srgbClr val="CC6600"/>
              </a:solidFill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1929314" y="5636892"/>
            <a:ext cx="656304" cy="280825"/>
          </a:xfrm>
          <a:prstGeom prst="rightArrow">
            <a:avLst/>
          </a:prstGeom>
          <a:solidFill>
            <a:srgbClr val="99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698" y="317395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1330" y="1143000"/>
            <a:ext cx="8389705" cy="5200821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8250" y="572537"/>
            <a:ext cx="84239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993300"/>
                </a:solidFill>
              </a:rPr>
              <a:t>Control:</a:t>
            </a:r>
            <a:r>
              <a:rPr lang="en-US" sz="2600" dirty="0" smtClean="0">
                <a:solidFill>
                  <a:srgbClr val="993300"/>
                </a:solidFill>
              </a:rPr>
              <a:t> Target </a:t>
            </a:r>
            <a:r>
              <a:rPr lang="en-US" sz="2600" dirty="0">
                <a:solidFill>
                  <a:srgbClr val="993300"/>
                </a:solidFill>
              </a:rPr>
              <a:t>manipulation via strong field </a:t>
            </a:r>
            <a:r>
              <a:rPr lang="en-US" sz="2600" dirty="0" smtClean="0">
                <a:solidFill>
                  <a:srgbClr val="993300"/>
                </a:solidFill>
              </a:rPr>
              <a:t>perturbation</a:t>
            </a:r>
            <a:endParaRPr lang="en-US" sz="2600" b="1" dirty="0" smtClean="0">
              <a:solidFill>
                <a:srgbClr val="99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991" y="1809257"/>
            <a:ext cx="7385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a</a:t>
            </a:r>
            <a:r>
              <a:rPr lang="en-US" b="1" dirty="0">
                <a:solidFill>
                  <a:srgbClr val="993300"/>
                </a:solidFill>
              </a:rPr>
              <a:t>.) Monitor laser driven fragmentation</a:t>
            </a:r>
          </a:p>
          <a:p>
            <a:r>
              <a:rPr lang="en-US" dirty="0">
                <a:solidFill>
                  <a:srgbClr val="993300"/>
                </a:solidFill>
              </a:rPr>
              <a:t>      Simple molecules (di- and </a:t>
            </a:r>
            <a:r>
              <a:rPr lang="en-US" dirty="0" err="1" smtClean="0">
                <a:solidFill>
                  <a:srgbClr val="993300"/>
                </a:solidFill>
              </a:rPr>
              <a:t>triatomics</a:t>
            </a:r>
            <a:r>
              <a:rPr lang="en-US" dirty="0" smtClean="0">
                <a:solidFill>
                  <a:srgbClr val="993300"/>
                </a:solidFill>
              </a:rPr>
              <a:t>, </a:t>
            </a:r>
            <a:r>
              <a:rPr lang="en-US" dirty="0" err="1" smtClean="0">
                <a:solidFill>
                  <a:srgbClr val="993300"/>
                </a:solidFill>
              </a:rPr>
              <a:t>homonuclear</a:t>
            </a:r>
            <a:r>
              <a:rPr lang="en-US" dirty="0" smtClean="0">
                <a:solidFill>
                  <a:srgbClr val="993300"/>
                </a:solidFill>
              </a:rPr>
              <a:t>): 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Pump elec. or </a:t>
            </a:r>
            <a:r>
              <a:rPr lang="en-US" dirty="0" err="1" smtClean="0">
                <a:solidFill>
                  <a:srgbClr val="993300"/>
                </a:solidFill>
              </a:rPr>
              <a:t>vib</a:t>
            </a:r>
            <a:r>
              <a:rPr lang="en-US" dirty="0" smtClean="0">
                <a:solidFill>
                  <a:srgbClr val="993300"/>
                </a:solidFill>
              </a:rPr>
              <a:t>. states: Trigger dissociation &amp; align/stretch molecule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Probe site specifically: use diffraction pattern as monitor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991" y="4122377"/>
            <a:ext cx="7408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93300"/>
                </a:solidFill>
              </a:rPr>
              <a:t>b.) Trace competing ionization mechanisms (ICD, ETMD, TS1) in strong fields</a:t>
            </a:r>
          </a:p>
          <a:p>
            <a:r>
              <a:rPr lang="en-US" dirty="0">
                <a:solidFill>
                  <a:srgbClr val="993300"/>
                </a:solidFill>
              </a:rPr>
              <a:t>      Small clusters (dimers and </a:t>
            </a:r>
            <a:r>
              <a:rPr lang="en-US" dirty="0" err="1">
                <a:solidFill>
                  <a:srgbClr val="993300"/>
                </a:solidFill>
              </a:rPr>
              <a:t>trimers</a:t>
            </a:r>
            <a:r>
              <a:rPr lang="en-US" dirty="0">
                <a:solidFill>
                  <a:srgbClr val="993300"/>
                </a:solidFill>
              </a:rPr>
              <a:t>): 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3300"/>
                </a:solidFill>
              </a:rPr>
              <a:t>Look for ICD in the presence of IR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93300"/>
                </a:solidFill>
              </a:rPr>
              <a:t>Measure branching ratios &amp; KER as function of </a:t>
            </a:r>
            <a:r>
              <a:rPr lang="en-US" dirty="0" smtClean="0">
                <a:solidFill>
                  <a:srgbClr val="993300"/>
                </a:solidFill>
              </a:rPr>
              <a:t>E</a:t>
            </a:r>
            <a:r>
              <a:rPr lang="en-US" baseline="-25000" dirty="0" smtClean="0">
                <a:solidFill>
                  <a:srgbClr val="993300"/>
                </a:solidFill>
              </a:rPr>
              <a:t>XUV</a:t>
            </a:r>
            <a:r>
              <a:rPr lang="en-US" dirty="0">
                <a:solidFill>
                  <a:srgbClr val="993300"/>
                </a:solidFill>
              </a:rPr>
              <a:t>, </a:t>
            </a:r>
            <a:r>
              <a:rPr lang="en-US" dirty="0" err="1">
                <a:solidFill>
                  <a:srgbClr val="993300"/>
                </a:solidFill>
              </a:rPr>
              <a:t>I</a:t>
            </a:r>
            <a:r>
              <a:rPr lang="en-US" baseline="-25000" dirty="0" err="1">
                <a:solidFill>
                  <a:srgbClr val="993300"/>
                </a:solidFill>
              </a:rPr>
              <a:t>laser</a:t>
            </a:r>
            <a:r>
              <a:rPr lang="en-US" dirty="0">
                <a:solidFill>
                  <a:srgbClr val="993300"/>
                </a:solidFill>
              </a:rPr>
              <a:t>, </a:t>
            </a:r>
            <a:r>
              <a:rPr lang="en-US" dirty="0">
                <a:solidFill>
                  <a:srgbClr val="993300"/>
                </a:solidFill>
                <a:latin typeface="Symbol" panose="05050102010706020507" pitchFamily="18" charset="2"/>
              </a:rPr>
              <a:t>DQ</a:t>
            </a:r>
            <a:r>
              <a:rPr lang="en-US" dirty="0">
                <a:solidFill>
                  <a:srgbClr val="993300"/>
                </a:solidFill>
              </a:rPr>
              <a:t>(</a:t>
            </a:r>
            <a:r>
              <a:rPr lang="en-US" dirty="0" err="1">
                <a:solidFill>
                  <a:srgbClr val="993300"/>
                </a:solidFill>
                <a:latin typeface="Symbol" panose="05050102010706020507" pitchFamily="18" charset="2"/>
              </a:rPr>
              <a:t>e</a:t>
            </a:r>
            <a:r>
              <a:rPr lang="en-US" baseline="-25000" dirty="0" err="1">
                <a:solidFill>
                  <a:srgbClr val="993300"/>
                </a:solidFill>
              </a:rPr>
              <a:t>VUV</a:t>
            </a:r>
            <a:r>
              <a:rPr lang="en-US" baseline="-25000" dirty="0">
                <a:solidFill>
                  <a:srgbClr val="993300"/>
                </a:solidFill>
              </a:rPr>
              <a:t>-Laser</a:t>
            </a:r>
            <a:r>
              <a:rPr lang="en-US" dirty="0" smtClean="0">
                <a:solidFill>
                  <a:srgbClr val="993300"/>
                </a:solidFill>
              </a:rPr>
              <a:t>)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250" y="1369908"/>
            <a:ext cx="5540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93300"/>
                </a:solidFill>
              </a:rPr>
              <a:t>Expand towards control via IR pump &amp; X</a:t>
            </a:r>
            <a:r>
              <a:rPr lang="en-US" sz="2000" b="1" dirty="0" smtClean="0">
                <a:solidFill>
                  <a:srgbClr val="993300"/>
                </a:solidFill>
              </a:rPr>
              <a:t>UV probe</a:t>
            </a:r>
            <a:endParaRPr lang="en-US" sz="2000" b="1" dirty="0">
              <a:solidFill>
                <a:srgbClr val="99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618" y="3110991"/>
            <a:ext cx="6267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1313"/>
            <a:r>
              <a:rPr lang="en-US" dirty="0">
                <a:solidFill>
                  <a:srgbClr val="993300"/>
                </a:solidFill>
              </a:rPr>
              <a:t>Can we </a:t>
            </a:r>
            <a:r>
              <a:rPr lang="en-US" dirty="0" smtClean="0">
                <a:solidFill>
                  <a:srgbClr val="993300"/>
                </a:solidFill>
              </a:rPr>
              <a:t>tune in delocalized and </a:t>
            </a:r>
            <a:r>
              <a:rPr lang="en-US" dirty="0">
                <a:solidFill>
                  <a:srgbClr val="993300"/>
                </a:solidFill>
              </a:rPr>
              <a:t>localized electron </a:t>
            </a:r>
            <a:r>
              <a:rPr lang="en-US" dirty="0" smtClean="0">
                <a:solidFill>
                  <a:srgbClr val="993300"/>
                </a:solidFill>
              </a:rPr>
              <a:t>emissions </a:t>
            </a:r>
            <a:r>
              <a:rPr lang="en-US" dirty="0">
                <a:solidFill>
                  <a:srgbClr val="993300"/>
                </a:solidFill>
              </a:rPr>
              <a:t>?</a:t>
            </a:r>
          </a:p>
          <a:p>
            <a:pPr marL="341313"/>
            <a:r>
              <a:rPr lang="en-US" dirty="0">
                <a:solidFill>
                  <a:srgbClr val="993300"/>
                </a:solidFill>
              </a:rPr>
              <a:t>Can the diffraction pattern be used as an internal clock </a:t>
            </a:r>
            <a:r>
              <a:rPr lang="en-US" dirty="0" smtClean="0">
                <a:solidFill>
                  <a:srgbClr val="993300"/>
                </a:solidFill>
              </a:rPr>
              <a:t>?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168" y="5477874"/>
            <a:ext cx="5587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3300"/>
                </a:solidFill>
              </a:rPr>
              <a:t>Can environments be shrunk to enhance ETMD ?</a:t>
            </a:r>
          </a:p>
          <a:p>
            <a:r>
              <a:rPr lang="en-US" dirty="0">
                <a:solidFill>
                  <a:srgbClr val="993300"/>
                </a:solidFill>
              </a:rPr>
              <a:t>Can electrons be steered to next neighbors to boost TS1 </a:t>
            </a:r>
            <a:r>
              <a:rPr lang="en-US" dirty="0" smtClean="0">
                <a:solidFill>
                  <a:srgbClr val="993300"/>
                </a:solidFill>
              </a:rPr>
              <a:t>?</a:t>
            </a:r>
            <a:endParaRPr lang="en-US" dirty="0">
              <a:solidFill>
                <a:srgbClr val="9933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150037" y="2728966"/>
            <a:ext cx="1895721" cy="1365527"/>
            <a:chOff x="7150037" y="2728966"/>
            <a:chExt cx="1895721" cy="1365527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7150037" y="2749311"/>
              <a:ext cx="1895721" cy="1345182"/>
            </a:xfrm>
            <a:prstGeom prst="wedgeRoundRectCallout">
              <a:avLst>
                <a:gd name="adj1" fmla="val 19050"/>
                <a:gd name="adj2" fmla="val 70552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50800" dir="30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b="1" kern="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76" t="19584" r="8640" b="41197"/>
            <a:stretch/>
          </p:blipFill>
          <p:spPr>
            <a:xfrm>
              <a:off x="7388986" y="2912806"/>
              <a:ext cx="1551709" cy="110044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55084" y="2728966"/>
              <a:ext cx="81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C6600"/>
                  </a:solidFill>
                </a:rPr>
                <a:t>ETMD:</a:t>
              </a:r>
              <a:endParaRPr lang="en-US" dirty="0">
                <a:solidFill>
                  <a:srgbClr val="CC66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97560" y="5320296"/>
            <a:ext cx="2411204" cy="923330"/>
            <a:chOff x="6297560" y="5320296"/>
            <a:chExt cx="2411204" cy="923330"/>
          </a:xfrm>
        </p:grpSpPr>
        <p:sp>
          <p:nvSpPr>
            <p:cNvPr id="11" name="TextBox 10"/>
            <p:cNvSpPr txBox="1"/>
            <p:nvPr/>
          </p:nvSpPr>
          <p:spPr>
            <a:xfrm>
              <a:off x="6831968" y="5320296"/>
              <a:ext cx="18767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CC6600"/>
                  </a:solidFill>
                </a:rPr>
                <a:t>f</a:t>
              </a:r>
              <a:r>
                <a:rPr lang="en-US" dirty="0" smtClean="0">
                  <a:solidFill>
                    <a:srgbClr val="CC6600"/>
                  </a:solidFill>
                </a:rPr>
                <a:t>undamentals of</a:t>
              </a:r>
            </a:p>
            <a:p>
              <a:pPr algn="r"/>
              <a:r>
                <a:rPr lang="en-US" dirty="0" smtClean="0">
                  <a:solidFill>
                    <a:srgbClr val="CC6600"/>
                  </a:solidFill>
                </a:rPr>
                <a:t>controlling</a:t>
              </a:r>
            </a:p>
            <a:p>
              <a:pPr algn="r"/>
              <a:r>
                <a:rPr lang="en-US" dirty="0" smtClean="0">
                  <a:solidFill>
                    <a:srgbClr val="CC6600"/>
                  </a:solidFill>
                </a:rPr>
                <a:t>catalytic reactions</a:t>
              </a:r>
              <a:endParaRPr lang="en-US" dirty="0">
                <a:solidFill>
                  <a:srgbClr val="CC6600"/>
                </a:solidFill>
              </a:endParaRPr>
            </a:p>
          </p:txBody>
        </p:sp>
        <p:sp>
          <p:nvSpPr>
            <p:cNvPr id="16" name="Right Brace 15"/>
            <p:cNvSpPr/>
            <p:nvPr/>
          </p:nvSpPr>
          <p:spPr>
            <a:xfrm>
              <a:off x="6297560" y="5505919"/>
              <a:ext cx="331840" cy="590240"/>
            </a:xfrm>
            <a:prstGeom prst="rightBrace">
              <a:avLst>
                <a:gd name="adj1" fmla="val 8333"/>
                <a:gd name="adj2" fmla="val 48919"/>
              </a:avLst>
            </a:prstGeom>
            <a:ln w="19050">
              <a:solidFill>
                <a:srgbClr val="CC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18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42" y="317395"/>
            <a:ext cx="8957750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00772" y="1057984"/>
            <a:ext cx="8634308" cy="2803656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46"/>
          <p:cNvGrpSpPr>
            <a:grpSpLocks/>
          </p:cNvGrpSpPr>
          <p:nvPr/>
        </p:nvGrpSpPr>
        <p:grpSpPr bwMode="auto">
          <a:xfrm>
            <a:off x="465727" y="1224306"/>
            <a:ext cx="4456113" cy="2457450"/>
            <a:chOff x="57" y="673"/>
            <a:chExt cx="2807" cy="1812"/>
          </a:xfrm>
        </p:grpSpPr>
        <p:pic>
          <p:nvPicPr>
            <p:cNvPr id="40" name="Picture 4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0" t="16890" r="9348" b="9329"/>
            <a:stretch>
              <a:fillRect/>
            </a:stretch>
          </p:blipFill>
          <p:spPr bwMode="auto">
            <a:xfrm>
              <a:off x="57" y="673"/>
              <a:ext cx="2807" cy="18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 Box 48"/>
            <p:cNvSpPr txBox="1">
              <a:spLocks noChangeArrowheads="1"/>
            </p:cNvSpPr>
            <p:nvPr/>
          </p:nvSpPr>
          <p:spPr bwMode="auto">
            <a:xfrm>
              <a:off x="1011" y="1917"/>
              <a:ext cx="433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Atoms</a:t>
              </a:r>
            </a:p>
          </p:txBody>
        </p:sp>
        <p:sp>
          <p:nvSpPr>
            <p:cNvPr id="42" name="Text Box 49"/>
            <p:cNvSpPr txBox="1">
              <a:spLocks noChangeArrowheads="1"/>
            </p:cNvSpPr>
            <p:nvPr/>
          </p:nvSpPr>
          <p:spPr bwMode="auto">
            <a:xfrm>
              <a:off x="2250" y="1380"/>
              <a:ext cx="598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Electrons</a:t>
              </a:r>
            </a:p>
          </p:txBody>
        </p:sp>
        <p:sp>
          <p:nvSpPr>
            <p:cNvPr id="43" name="Text Box 50"/>
            <p:cNvSpPr txBox="1">
              <a:spLocks noChangeArrowheads="1"/>
            </p:cNvSpPr>
            <p:nvPr/>
          </p:nvSpPr>
          <p:spPr bwMode="auto">
            <a:xfrm>
              <a:off x="1402" y="1245"/>
              <a:ext cx="360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XUV</a:t>
              </a:r>
            </a:p>
          </p:txBody>
        </p:sp>
        <p:sp>
          <p:nvSpPr>
            <p:cNvPr id="44" name="Text Box 51"/>
            <p:cNvSpPr txBox="1">
              <a:spLocks noChangeArrowheads="1"/>
            </p:cNvSpPr>
            <p:nvPr/>
          </p:nvSpPr>
          <p:spPr bwMode="auto">
            <a:xfrm>
              <a:off x="830" y="982"/>
              <a:ext cx="1148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THz Streaking Field</a:t>
              </a:r>
            </a:p>
          </p:txBody>
        </p:sp>
        <p:sp>
          <p:nvSpPr>
            <p:cNvPr id="45" name="Text Box 52"/>
            <p:cNvSpPr txBox="1">
              <a:spLocks noChangeArrowheads="1"/>
            </p:cNvSpPr>
            <p:nvPr/>
          </p:nvSpPr>
          <p:spPr bwMode="auto">
            <a:xfrm>
              <a:off x="1076" y="718"/>
              <a:ext cx="1263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Electron Spectrometer</a:t>
              </a:r>
            </a:p>
          </p:txBody>
        </p:sp>
      </p:grpSp>
      <p:grpSp>
        <p:nvGrpSpPr>
          <p:cNvPr id="46" name="Group 63"/>
          <p:cNvGrpSpPr>
            <a:grpSpLocks/>
          </p:cNvGrpSpPr>
          <p:nvPr/>
        </p:nvGrpSpPr>
        <p:grpSpPr bwMode="auto">
          <a:xfrm>
            <a:off x="4794880" y="1221131"/>
            <a:ext cx="4021138" cy="2463800"/>
            <a:chOff x="3068" y="1131"/>
            <a:chExt cx="2533" cy="1552"/>
          </a:xfrm>
        </p:grpSpPr>
        <p:pic>
          <p:nvPicPr>
            <p:cNvPr id="47" name="Picture 53" descr="Streak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2" t="12456" r="3267"/>
            <a:stretch>
              <a:fillRect/>
            </a:stretch>
          </p:blipFill>
          <p:spPr bwMode="auto">
            <a:xfrm>
              <a:off x="3068" y="1131"/>
              <a:ext cx="2533" cy="155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 Box 54"/>
            <p:cNvSpPr txBox="1">
              <a:spLocks noChangeArrowheads="1"/>
            </p:cNvSpPr>
            <p:nvPr/>
          </p:nvSpPr>
          <p:spPr bwMode="auto">
            <a:xfrm rot="16200000">
              <a:off x="2870" y="2170"/>
              <a:ext cx="816" cy="192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XUV-intensity</a:t>
              </a:r>
            </a:p>
          </p:txBody>
        </p:sp>
      </p:grpSp>
      <p:sp>
        <p:nvSpPr>
          <p:cNvPr id="49" name="AutoShape 55"/>
          <p:cNvSpPr>
            <a:spLocks noChangeArrowheads="1"/>
          </p:cNvSpPr>
          <p:nvPr/>
        </p:nvSpPr>
        <p:spPr bwMode="auto">
          <a:xfrm rot="19541533">
            <a:off x="3752867" y="2578183"/>
            <a:ext cx="1520825" cy="322262"/>
          </a:xfrm>
          <a:prstGeom prst="leftRightArrow">
            <a:avLst>
              <a:gd name="adj1" fmla="val 50000"/>
              <a:gd name="adj2" fmla="val 94384"/>
            </a:avLst>
          </a:prstGeom>
          <a:gradFill rotWithShape="1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51" name="Group 57"/>
          <p:cNvGrpSpPr>
            <a:grpSpLocks/>
          </p:cNvGrpSpPr>
          <p:nvPr/>
        </p:nvGrpSpPr>
        <p:grpSpPr bwMode="auto">
          <a:xfrm>
            <a:off x="7351451" y="1383305"/>
            <a:ext cx="1538287" cy="1585913"/>
            <a:chOff x="4707" y="816"/>
            <a:chExt cx="969" cy="999"/>
          </a:xfrm>
        </p:grpSpPr>
        <p:sp>
          <p:nvSpPr>
            <p:cNvPr id="52" name="Oval 58"/>
            <p:cNvSpPr>
              <a:spLocks noChangeArrowheads="1"/>
            </p:cNvSpPr>
            <p:nvPr/>
          </p:nvSpPr>
          <p:spPr bwMode="auto">
            <a:xfrm>
              <a:off x="4985" y="816"/>
              <a:ext cx="691" cy="686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Text Box 59"/>
            <p:cNvSpPr txBox="1">
              <a:spLocks noChangeArrowheads="1"/>
            </p:cNvSpPr>
            <p:nvPr/>
          </p:nvSpPr>
          <p:spPr bwMode="auto">
            <a:xfrm>
              <a:off x="4707" y="1489"/>
              <a:ext cx="67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momentum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transfer</a:t>
              </a:r>
            </a:p>
          </p:txBody>
        </p:sp>
      </p:grpSp>
      <p:sp>
        <p:nvSpPr>
          <p:cNvPr id="54" name="Rectangle 61"/>
          <p:cNvSpPr>
            <a:spLocks noChangeArrowheads="1"/>
          </p:cNvSpPr>
          <p:nvPr/>
        </p:nvSpPr>
        <p:spPr bwMode="auto">
          <a:xfrm>
            <a:off x="570805" y="4019734"/>
            <a:ext cx="8245213" cy="2246769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marR="0" lvl="0" indent="-285750" defTabSz="91440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excellent for time resolved investigation of decay mechanisms to the continuum (Auger decay,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autoionization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, ICD…)</a:t>
            </a:r>
          </a:p>
          <a:p>
            <a:pPr marL="285750" marR="0" lvl="0" indent="-285750" defTabSz="91440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predestined (but not limited) for XUV pump “drilling” inner-shell holes</a:t>
            </a:r>
          </a:p>
          <a:p>
            <a:pPr marL="285750" marR="0" lvl="0" indent="-285750" defTabSz="91440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a non-invasive probe for multi-step decays (e.g. double Auger decay)</a:t>
            </a:r>
          </a:p>
          <a:p>
            <a:pPr marL="285750" marR="0" lvl="0" indent="-285750" defTabSz="91440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complements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pump&amp;probe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 investigating dynamics of non-ionizing processes</a:t>
            </a:r>
          </a:p>
          <a:p>
            <a:pPr marL="285750" marR="0" lvl="0" indent="-285750" defTabSz="91440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no delay scanning necessary; streaking resolves time automatically</a:t>
            </a:r>
          </a:p>
          <a:p>
            <a:pPr marL="285750" marR="0" lvl="0" indent="-285750" defTabSz="91440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highly efficient probe step (pump might not even be saturated)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04546" y="553107"/>
            <a:ext cx="847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</a:rPr>
              <a:t>TIME RESOLVED MOMENTUM IMAGING: </a:t>
            </a:r>
            <a:r>
              <a:rPr lang="en-US" sz="2400" dirty="0">
                <a:solidFill>
                  <a:srgbClr val="993300"/>
                </a:solidFill>
              </a:rPr>
              <a:t>s</a:t>
            </a:r>
            <a:r>
              <a:rPr lang="en-US" sz="2400" dirty="0" smtClean="0">
                <a:solidFill>
                  <a:srgbClr val="993300"/>
                </a:solidFill>
              </a:rPr>
              <a:t>treaking – a must have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13" y="317395"/>
            <a:ext cx="9023088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9873" y="466123"/>
            <a:ext cx="8687416" cy="5853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29873" y="466123"/>
            <a:ext cx="8687416" cy="1246495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Challenge: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 Does streaking work for molecular processes 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 most molecular processes significantly exceed the times scale of 2.5fs periods from the 800nm IR field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Solution: 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Switch times scales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 THz streaking extends the applicability of streaking techniques to the measurement of time-dependent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  processes in molecules 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9874" y="1868594"/>
            <a:ext cx="8687416" cy="1708160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Problem: 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Disentangle momentum transfer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- molecules emit electrons with broad energy distributions: What comes from physics – what from streaking?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- nuclear degrees of freedom participate in energy balance =&gt; kinetic energies of the ions are broad too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Solution: 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</a:rPr>
              <a:t>Track particles down in multidimensional phase space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- coincidence measurements of electrons and ions are needed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- the KER is not affected by the streaking field !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- KER + </a:t>
            </a:r>
            <a:r>
              <a:rPr kumimoji="0" lang="en-US" alt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E</a:t>
            </a:r>
            <a:r>
              <a:rPr kumimoji="0" lang="en-US" altLang="en-US" sz="15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e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</a:rPr>
              <a:t> = const.  =&gt; energy of the electrons before streaking will be still accessible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21174" y="3778434"/>
            <a:ext cx="4471988" cy="2446824"/>
          </a:xfrm>
          <a:prstGeom prst="rect">
            <a:avLst/>
          </a:prstGeom>
          <a:solidFill>
            <a:srgbClr val="FFCC99"/>
          </a:solidFill>
          <a:ln w="285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“A phase locked Pump &amp; Probe Scheme”: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pump: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XUV excitation/ionization which triggers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dissociation/</a:t>
            </a:r>
            <a:r>
              <a:rPr kumimoji="0" lang="en-US" alt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autoionization</a:t>
            </a:r>
            <a:endParaRPr kumimoji="0" lang="en-US" altLang="en-US" sz="1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probe: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phase locked THz field transferring momenta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time evolution of dissociation/</a:t>
            </a:r>
            <a:r>
              <a:rPr kumimoji="0" lang="en-US" altLang="en-US" sz="1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autoionization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maps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into different momentum transfer of electrons which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get tagged individually by the THz field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ergo: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measure momenta (</a:t>
            </a:r>
            <a:r>
              <a:rPr kumimoji="0" lang="en-US" altLang="en-US" sz="15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coincidences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are the key)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time can be extracted from the shift or broadening of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the (-1) diagonals (energy constants)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04299" y="3767322"/>
            <a:ext cx="4111179" cy="2386012"/>
            <a:chOff x="4904299" y="3767322"/>
            <a:chExt cx="4111179" cy="2386012"/>
          </a:xfrm>
        </p:grpSpPr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4904299" y="5635809"/>
              <a:ext cx="1404938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momentum plot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(illustration)</a:t>
              </a:r>
            </a:p>
          </p:txBody>
        </p:sp>
        <p:grpSp>
          <p:nvGrpSpPr>
            <p:cNvPr id="29" name="Group 9"/>
            <p:cNvGrpSpPr>
              <a:grpSpLocks/>
            </p:cNvGrpSpPr>
            <p:nvPr/>
          </p:nvGrpSpPr>
          <p:grpSpPr bwMode="auto">
            <a:xfrm>
              <a:off x="6424678" y="3767322"/>
              <a:ext cx="2590800" cy="2354262"/>
              <a:chOff x="3958" y="2595"/>
              <a:chExt cx="1632" cy="1483"/>
            </a:xfrm>
          </p:grpSpPr>
          <p:pic>
            <p:nvPicPr>
              <p:cNvPr id="31" name="Picture 10" descr="Osipov_JouModOptics_200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8781" b="-5011"/>
              <a:stretch>
                <a:fillRect/>
              </a:stretch>
            </p:blipFill>
            <p:spPr bwMode="auto">
              <a:xfrm>
                <a:off x="3958" y="2602"/>
                <a:ext cx="1632" cy="1476"/>
              </a:xfrm>
              <a:prstGeom prst="rect">
                <a:avLst/>
              </a:prstGeom>
              <a:solidFill>
                <a:srgbClr val="FFFFFF"/>
              </a:solidFill>
              <a:ln w="28575">
                <a:noFill/>
                <a:miter lim="800000"/>
                <a:headEnd/>
                <a:tailEnd/>
              </a:ln>
            </p:spPr>
          </p:pic>
          <p:sp>
            <p:nvSpPr>
              <p:cNvPr id="32" name="Text Box 11"/>
              <p:cNvSpPr txBox="1">
                <a:spLocks noChangeArrowheads="1"/>
              </p:cNvSpPr>
              <p:nvPr/>
            </p:nvSpPr>
            <p:spPr bwMode="auto">
              <a:xfrm>
                <a:off x="4572" y="2595"/>
                <a:ext cx="48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real time</a:t>
                </a:r>
              </a:p>
            </p:txBody>
          </p:sp>
          <p:sp>
            <p:nvSpPr>
              <p:cNvPr id="33" name="Line 12"/>
              <p:cNvSpPr>
                <a:spLocks noChangeShapeType="1"/>
              </p:cNvSpPr>
              <p:nvPr/>
            </p:nvSpPr>
            <p:spPr bwMode="auto">
              <a:xfrm>
                <a:off x="5050" y="2686"/>
                <a:ext cx="20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34" name="Line 13"/>
              <p:cNvSpPr>
                <a:spLocks noChangeShapeType="1"/>
              </p:cNvSpPr>
              <p:nvPr/>
            </p:nvSpPr>
            <p:spPr bwMode="auto">
              <a:xfrm flipH="1">
                <a:off x="4356" y="2687"/>
                <a:ext cx="20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0" name="AutoShape 14"/>
            <p:cNvSpPr>
              <a:spLocks noChangeArrowheads="1"/>
            </p:cNvSpPr>
            <p:nvPr/>
          </p:nvSpPr>
          <p:spPr bwMode="auto">
            <a:xfrm>
              <a:off x="6055237" y="5877109"/>
              <a:ext cx="592138" cy="190500"/>
            </a:xfrm>
            <a:prstGeom prst="rightArrow">
              <a:avLst>
                <a:gd name="adj1" fmla="val 50000"/>
                <a:gd name="adj2" fmla="val 77708"/>
              </a:avLst>
            </a:prstGeom>
            <a:gradFill flip="none" rotWithShape="1">
              <a:gsLst>
                <a:gs pos="0">
                  <a:srgbClr val="FF9966">
                    <a:tint val="66000"/>
                    <a:satMod val="160000"/>
                  </a:srgbClr>
                </a:gs>
                <a:gs pos="50000">
                  <a:srgbClr val="FF9966">
                    <a:tint val="44500"/>
                    <a:satMod val="160000"/>
                  </a:srgbClr>
                </a:gs>
                <a:gs pos="100000">
                  <a:srgbClr val="FF996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35" name="Group 24"/>
          <p:cNvGrpSpPr>
            <a:grpSpLocks/>
          </p:cNvGrpSpPr>
          <p:nvPr/>
        </p:nvGrpSpPr>
        <p:grpSpPr bwMode="auto">
          <a:xfrm>
            <a:off x="4601087" y="3753034"/>
            <a:ext cx="1881187" cy="1924050"/>
            <a:chOff x="2865" y="2426"/>
            <a:chExt cx="1185" cy="1212"/>
          </a:xfrm>
        </p:grpSpPr>
        <p:pic>
          <p:nvPicPr>
            <p:cNvPr id="36" name="Picture 15" descr="THzCOLTRIM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3" t="6566" r="49718"/>
            <a:stretch>
              <a:fillRect/>
            </a:stretch>
          </p:blipFill>
          <p:spPr bwMode="auto">
            <a:xfrm>
              <a:off x="2865" y="2615"/>
              <a:ext cx="1185" cy="10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16"/>
            <p:cNvSpPr txBox="1">
              <a:spLocks noChangeArrowheads="1"/>
            </p:cNvSpPr>
            <p:nvPr/>
          </p:nvSpPr>
          <p:spPr bwMode="auto">
            <a:xfrm>
              <a:off x="2937" y="2426"/>
              <a:ext cx="108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KER &amp; E</a:t>
              </a:r>
              <a:r>
                <a:rPr lang="en-US" altLang="en-US" sz="1400" baseline="-250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sum</a:t>
              </a:r>
              <a:r>
                <a:rPr lang="en-US" altLang="en-US" sz="14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= const.</a:t>
              </a:r>
              <a:endParaRPr lang="en-US" altLang="en-US" sz="100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9" name="AutoShape 22"/>
          <p:cNvSpPr>
            <a:spLocks noChangeArrowheads="1"/>
          </p:cNvSpPr>
          <p:nvPr/>
        </p:nvSpPr>
        <p:spPr bwMode="auto">
          <a:xfrm>
            <a:off x="3595373" y="1537686"/>
            <a:ext cx="2457450" cy="481012"/>
          </a:xfrm>
          <a:prstGeom prst="downArrowCallout">
            <a:avLst>
              <a:gd name="adj1" fmla="val 137278"/>
              <a:gd name="adj2" fmla="val 107926"/>
              <a:gd name="adj3" fmla="val 28713"/>
              <a:gd name="adj4" fmla="val 54750"/>
            </a:avLst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t>alright – THZ it is:</a:t>
            </a:r>
            <a:r>
              <a:rPr lang="en-US" altLang="en-US" sz="1400" b="1" smtClean="0">
                <a:solidFill>
                  <a:srgbClr val="000000"/>
                </a:solidFill>
                <a:latin typeface="Arial" panose="020B0604020202020204" pitchFamily="34" charset="0"/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13170641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1208" y="1466063"/>
            <a:ext cx="7949990" cy="4549329"/>
          </a:xfrm>
          <a:prstGeom prst="rect">
            <a:avLst/>
          </a:prstGeom>
          <a:solidFill>
            <a:srgbClr val="FFCC99"/>
          </a:solidFill>
          <a:ln w="190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7039" y="1673149"/>
            <a:ext cx="7570118" cy="409737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976877" y="2106007"/>
            <a:ext cx="7162039" cy="33547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993300"/>
                </a:solidFill>
              </a:rPr>
              <a:t>Possible </a:t>
            </a:r>
            <a:r>
              <a:rPr lang="en-US" altLang="en-US" sz="2400" b="1" dirty="0" smtClean="0">
                <a:solidFill>
                  <a:srgbClr val="993300"/>
                </a:solidFill>
              </a:rPr>
              <a:t>Experiments: </a:t>
            </a:r>
            <a:r>
              <a:rPr lang="en-US" altLang="en-US" sz="2400" dirty="0" smtClean="0">
                <a:solidFill>
                  <a:srgbClr val="993300"/>
                </a:solidFill>
              </a:rPr>
              <a:t>some examples</a:t>
            </a:r>
          </a:p>
          <a:p>
            <a:r>
              <a:rPr lang="en-US" altLang="en-US" sz="800" dirty="0" smtClean="0">
                <a:solidFill>
                  <a:srgbClr val="993300"/>
                </a:solidFill>
              </a:rPr>
              <a:t> </a:t>
            </a:r>
            <a:endParaRPr lang="en-US" altLang="en-US" sz="800" dirty="0">
              <a:solidFill>
                <a:srgbClr val="9933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993300"/>
                </a:solidFill>
              </a:rPr>
              <a:t>Time </a:t>
            </a:r>
            <a:r>
              <a:rPr lang="en-US" altLang="en-US" sz="2000" dirty="0">
                <a:solidFill>
                  <a:srgbClr val="993300"/>
                </a:solidFill>
              </a:rPr>
              <a:t>resolved ICD in </a:t>
            </a:r>
            <a:r>
              <a:rPr lang="en-US" altLang="en-US" sz="2000" dirty="0" smtClean="0">
                <a:solidFill>
                  <a:srgbClr val="993300"/>
                </a:solidFill>
              </a:rPr>
              <a:t>dimers</a:t>
            </a:r>
            <a:r>
              <a:rPr lang="en-US" altLang="en-US" sz="2000" dirty="0">
                <a:solidFill>
                  <a:srgbClr val="993300"/>
                </a:solidFill>
              </a:rPr>
              <a:t>: &lt; 100fs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993300"/>
                </a:solidFill>
              </a:rPr>
              <a:t>Track </a:t>
            </a:r>
            <a:r>
              <a:rPr lang="en-US" altLang="en-US" sz="2000" dirty="0">
                <a:solidFill>
                  <a:srgbClr val="993300"/>
                </a:solidFill>
              </a:rPr>
              <a:t>molecular isomerization processes and subsequent dissociation in time </a:t>
            </a:r>
            <a:r>
              <a:rPr lang="en-US" altLang="en-US" sz="2000" dirty="0" smtClean="0">
                <a:solidFill>
                  <a:srgbClr val="993300"/>
                </a:solidFill>
              </a:rPr>
              <a:t>(e.g. hydrocarbons: C</a:t>
            </a:r>
            <a:r>
              <a:rPr lang="en-US" altLang="en-US" sz="2000" baseline="-25000" dirty="0" smtClean="0">
                <a:solidFill>
                  <a:srgbClr val="993300"/>
                </a:solidFill>
              </a:rPr>
              <a:t>2</a:t>
            </a:r>
            <a:r>
              <a:rPr lang="en-US" altLang="en-US" sz="2000" dirty="0" smtClean="0">
                <a:solidFill>
                  <a:srgbClr val="993300"/>
                </a:solidFill>
              </a:rPr>
              <a:t>H</a:t>
            </a:r>
            <a:r>
              <a:rPr lang="en-US" altLang="en-US" sz="2000" baseline="-25000" dirty="0" smtClean="0">
                <a:solidFill>
                  <a:srgbClr val="993300"/>
                </a:solidFill>
              </a:rPr>
              <a:t>4</a:t>
            </a:r>
            <a:r>
              <a:rPr lang="en-US" altLang="en-US" sz="2000" dirty="0">
                <a:solidFill>
                  <a:srgbClr val="993300"/>
                </a:solidFill>
              </a:rPr>
              <a:t>, C</a:t>
            </a:r>
            <a:r>
              <a:rPr lang="en-US" altLang="en-US" sz="2000" baseline="-25000" dirty="0">
                <a:solidFill>
                  <a:srgbClr val="993300"/>
                </a:solidFill>
              </a:rPr>
              <a:t>2</a:t>
            </a:r>
            <a:r>
              <a:rPr lang="en-US" altLang="en-US" sz="2000" dirty="0">
                <a:solidFill>
                  <a:srgbClr val="993300"/>
                </a:solidFill>
              </a:rPr>
              <a:t>H</a:t>
            </a:r>
            <a:r>
              <a:rPr lang="en-US" altLang="en-US" sz="2000" baseline="-25000" dirty="0">
                <a:solidFill>
                  <a:srgbClr val="993300"/>
                </a:solidFill>
              </a:rPr>
              <a:t>2</a:t>
            </a:r>
            <a:r>
              <a:rPr lang="en-US" altLang="en-US" sz="2000" dirty="0">
                <a:solidFill>
                  <a:srgbClr val="993300"/>
                </a:solidFill>
              </a:rPr>
              <a:t>,…): &lt; 50fs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993300"/>
                </a:solidFill>
              </a:rPr>
              <a:t>Chase </a:t>
            </a:r>
            <a:r>
              <a:rPr lang="en-US" altLang="en-US" sz="2000" dirty="0">
                <a:solidFill>
                  <a:srgbClr val="993300"/>
                </a:solidFill>
              </a:rPr>
              <a:t>competing/interfering atomic and molecular Auger decay paths in molecules after </a:t>
            </a:r>
            <a:r>
              <a:rPr lang="en-US" altLang="en-US" sz="2000" dirty="0" err="1">
                <a:solidFill>
                  <a:srgbClr val="993300"/>
                </a:solidFill>
              </a:rPr>
              <a:t>innervalence</a:t>
            </a:r>
            <a:r>
              <a:rPr lang="en-US" altLang="en-US" sz="2000" dirty="0">
                <a:solidFill>
                  <a:srgbClr val="993300"/>
                </a:solidFill>
              </a:rPr>
              <a:t> </a:t>
            </a:r>
            <a:r>
              <a:rPr lang="en-US" altLang="en-US" sz="2000" dirty="0" smtClean="0">
                <a:solidFill>
                  <a:srgbClr val="993300"/>
                </a:solidFill>
              </a:rPr>
              <a:t>ionization </a:t>
            </a:r>
            <a:r>
              <a:rPr lang="en-US" altLang="en-US" sz="2000" dirty="0">
                <a:solidFill>
                  <a:srgbClr val="993300"/>
                </a:solidFill>
              </a:rPr>
              <a:t>and subsequent dissociation (CO, O</a:t>
            </a:r>
            <a:r>
              <a:rPr lang="en-US" altLang="en-US" sz="2000" baseline="-25000" dirty="0">
                <a:solidFill>
                  <a:srgbClr val="993300"/>
                </a:solidFill>
              </a:rPr>
              <a:t>2</a:t>
            </a:r>
            <a:r>
              <a:rPr lang="en-US" altLang="en-US" sz="2000" dirty="0">
                <a:solidFill>
                  <a:srgbClr val="993300"/>
                </a:solidFill>
              </a:rPr>
              <a:t>,…): &lt; 10fs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190" y="418637"/>
            <a:ext cx="5437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</a:rPr>
              <a:t>TIME RESOLVED MOMENTUM IMAGING: </a:t>
            </a:r>
          </a:p>
          <a:p>
            <a:r>
              <a:rPr lang="en-US" sz="2400" dirty="0" smtClean="0">
                <a:solidFill>
                  <a:srgbClr val="993300"/>
                </a:solidFill>
              </a:rPr>
              <a:t>streaking – a must have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10307" y="1380269"/>
            <a:ext cx="3032487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dirty="0" smtClean="0">
                <a:solidFill>
                  <a:schemeClr val="bg1"/>
                </a:solidFill>
              </a:rPr>
              <a:t>ime resolved dynamics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2232" y="376085"/>
            <a:ext cx="8775291" cy="6138366"/>
          </a:xfrm>
          <a:prstGeom prst="rect">
            <a:avLst/>
          </a:prstGeom>
          <a:solidFill>
            <a:srgbClr val="FFCC99"/>
          </a:solidFill>
          <a:ln w="190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9213" y="567813"/>
            <a:ext cx="8413955" cy="5744497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4212" y="721107"/>
            <a:ext cx="77660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993300"/>
                </a:solidFill>
              </a:rPr>
              <a:t>Drivers:</a:t>
            </a:r>
            <a:r>
              <a:rPr lang="en-US" sz="3200" b="1" dirty="0" smtClean="0">
                <a:solidFill>
                  <a:srgbClr val="993300"/>
                </a:solidFill>
              </a:rPr>
              <a:t> </a:t>
            </a:r>
            <a:r>
              <a:rPr lang="en-US" sz="3200" dirty="0" smtClean="0">
                <a:solidFill>
                  <a:srgbClr val="993300"/>
                </a:solidFill>
              </a:rPr>
              <a:t>Connections to Real-World-Problems</a:t>
            </a:r>
          </a:p>
          <a:p>
            <a:endParaRPr lang="en-US" sz="1000" b="1" dirty="0" smtClean="0">
              <a:solidFill>
                <a:srgbClr val="993300"/>
              </a:solidFill>
            </a:endParaRPr>
          </a:p>
          <a:p>
            <a:pPr marL="228600">
              <a:lnSpc>
                <a:spcPts val="3000"/>
              </a:lnSpc>
            </a:pPr>
            <a:r>
              <a:rPr lang="en-US" sz="2000" b="1" dirty="0" smtClean="0">
                <a:solidFill>
                  <a:srgbClr val="993300"/>
                </a:solidFill>
              </a:rPr>
              <a:t>Water  splitting &amp; artificial photosynthesis</a:t>
            </a:r>
            <a:endParaRPr lang="en-US" sz="2000" dirty="0" smtClean="0">
              <a:solidFill>
                <a:srgbClr val="993300"/>
              </a:solidFill>
            </a:endParaRPr>
          </a:p>
          <a:p>
            <a:pPr marL="685800" indent="-2286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993300"/>
                </a:solidFill>
              </a:rPr>
              <a:t>Solve </a:t>
            </a:r>
            <a:r>
              <a:rPr lang="en-US" sz="2000" dirty="0" smtClean="0">
                <a:solidFill>
                  <a:srgbClr val="993300"/>
                </a:solidFill>
              </a:rPr>
              <a:t>the energy </a:t>
            </a:r>
            <a:r>
              <a:rPr lang="en-US" sz="2000" dirty="0" smtClean="0">
                <a:solidFill>
                  <a:srgbClr val="993300"/>
                </a:solidFill>
              </a:rPr>
              <a:t>problem with H</a:t>
            </a:r>
            <a:r>
              <a:rPr lang="en-US" sz="2000" baseline="-25000" dirty="0" smtClean="0">
                <a:solidFill>
                  <a:srgbClr val="993300"/>
                </a:solidFill>
              </a:rPr>
              <a:t>2</a:t>
            </a:r>
            <a:endParaRPr lang="en-US" sz="2000" baseline="-25000" dirty="0">
              <a:solidFill>
                <a:srgbClr val="993300"/>
              </a:solidFill>
            </a:endParaRPr>
          </a:p>
          <a:p>
            <a:pPr marL="228600">
              <a:lnSpc>
                <a:spcPts val="3000"/>
              </a:lnSpc>
            </a:pPr>
            <a:r>
              <a:rPr lang="en-US" sz="2000" b="1" dirty="0" smtClean="0">
                <a:solidFill>
                  <a:srgbClr val="993300"/>
                </a:solidFill>
              </a:rPr>
              <a:t>Generate drinking water</a:t>
            </a:r>
            <a:endParaRPr lang="en-US" sz="2000" dirty="0" smtClean="0">
              <a:solidFill>
                <a:srgbClr val="993300"/>
              </a:solidFill>
            </a:endParaRPr>
          </a:p>
          <a:p>
            <a:pPr marL="685800" indent="-2286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993300"/>
                </a:solidFill>
              </a:rPr>
              <a:t>Efficient ways to desalinize seawater</a:t>
            </a:r>
            <a:endParaRPr lang="en-US" sz="2000" dirty="0">
              <a:solidFill>
                <a:srgbClr val="993300"/>
              </a:solidFill>
            </a:endParaRPr>
          </a:p>
          <a:p>
            <a:pPr marL="228600">
              <a:lnSpc>
                <a:spcPts val="3000"/>
              </a:lnSpc>
            </a:pPr>
            <a:r>
              <a:rPr lang="en-US" sz="2000" b="1" dirty="0" smtClean="0">
                <a:solidFill>
                  <a:srgbClr val="993300"/>
                </a:solidFill>
              </a:rPr>
              <a:t>Survive space travel</a:t>
            </a:r>
            <a:endParaRPr lang="en-US" sz="2000" dirty="0" smtClean="0">
              <a:solidFill>
                <a:srgbClr val="993300"/>
              </a:solidFill>
            </a:endParaRPr>
          </a:p>
          <a:p>
            <a:pPr marL="685800" indent="-2286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993300"/>
                </a:solidFill>
              </a:rPr>
              <a:t>Root causes of ionizing radiation damage</a:t>
            </a:r>
            <a:endParaRPr lang="en-US" sz="2000" dirty="0">
              <a:solidFill>
                <a:srgbClr val="993300"/>
              </a:solidFill>
            </a:endParaRPr>
          </a:p>
          <a:p>
            <a:pPr marL="228600">
              <a:lnSpc>
                <a:spcPts val="3000"/>
              </a:lnSpc>
            </a:pPr>
            <a:r>
              <a:rPr lang="en-US" sz="2000" b="1" dirty="0" smtClean="0">
                <a:solidFill>
                  <a:srgbClr val="993300"/>
                </a:solidFill>
              </a:rPr>
              <a:t>Catalysis</a:t>
            </a:r>
          </a:p>
          <a:p>
            <a:pPr marL="685800" indent="-2286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993300"/>
                </a:solidFill>
              </a:rPr>
              <a:t>Enable reactions with less energy</a:t>
            </a:r>
            <a:endParaRPr lang="en-US" sz="2000" dirty="0">
              <a:solidFill>
                <a:srgbClr val="993300"/>
              </a:solidFill>
            </a:endParaRPr>
          </a:p>
          <a:p>
            <a:pPr marL="228600">
              <a:lnSpc>
                <a:spcPts val="3000"/>
              </a:lnSpc>
            </a:pPr>
            <a:r>
              <a:rPr lang="en-US" sz="2000" b="1" dirty="0" smtClean="0">
                <a:solidFill>
                  <a:srgbClr val="993300"/>
                </a:solidFill>
              </a:rPr>
              <a:t>CO</a:t>
            </a:r>
            <a:r>
              <a:rPr lang="en-US" sz="2000" b="1" baseline="-25000" dirty="0" smtClean="0">
                <a:solidFill>
                  <a:srgbClr val="993300"/>
                </a:solidFill>
              </a:rPr>
              <a:t>2</a:t>
            </a:r>
            <a:r>
              <a:rPr lang="en-US" sz="2000" b="1" dirty="0" smtClean="0">
                <a:solidFill>
                  <a:srgbClr val="993300"/>
                </a:solidFill>
              </a:rPr>
              <a:t> sequestration &amp; atmospheric chemistry</a:t>
            </a:r>
            <a:endParaRPr lang="en-US" sz="2000" b="1" dirty="0">
              <a:solidFill>
                <a:srgbClr val="993300"/>
              </a:solidFill>
            </a:endParaRPr>
          </a:p>
          <a:p>
            <a:pPr marL="685800" indent="-2286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993300"/>
                </a:solidFill>
              </a:rPr>
              <a:t>Store or crack greenhouse gases</a:t>
            </a:r>
          </a:p>
          <a:p>
            <a:pPr marL="228600" lvl="0">
              <a:lnSpc>
                <a:spcPts val="3000"/>
              </a:lnSpc>
            </a:pPr>
            <a:r>
              <a:rPr lang="en-US" sz="2000" b="1" dirty="0" smtClean="0">
                <a:solidFill>
                  <a:srgbClr val="993300"/>
                </a:solidFill>
              </a:rPr>
              <a:t>Characterization and imaging of pharmaceuticals</a:t>
            </a:r>
            <a:endParaRPr lang="en-US" sz="2000" dirty="0" smtClean="0">
              <a:solidFill>
                <a:srgbClr val="993300"/>
              </a:solidFill>
            </a:endParaRPr>
          </a:p>
          <a:p>
            <a:pPr marL="685800" indent="-2286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993300"/>
                </a:solidFill>
              </a:rPr>
              <a:t>characterize chiral </a:t>
            </a:r>
            <a:r>
              <a:rPr lang="en-US" sz="2000" dirty="0">
                <a:solidFill>
                  <a:srgbClr val="993300"/>
                </a:solidFill>
              </a:rPr>
              <a:t>systems and their degree of handedness</a:t>
            </a:r>
          </a:p>
        </p:txBody>
      </p:sp>
      <p:pic>
        <p:nvPicPr>
          <p:cNvPr id="6" name="Picture 7" descr="MCj0238054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32172" y="3649342"/>
            <a:ext cx="2477434" cy="1831547"/>
          </a:xfrm>
          <a:prstGeom prst="rect">
            <a:avLst/>
          </a:prstGeom>
          <a:noFill/>
          <a:ln>
            <a:noFill/>
          </a:ln>
          <a:effectLst>
            <a:outerShdw blurRad="50800" dist="63500" dir="30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32" y="2710975"/>
            <a:ext cx="938367" cy="938367"/>
          </a:xfrm>
          <a:prstGeom prst="rect">
            <a:avLst/>
          </a:prstGeom>
        </p:spPr>
      </p:pic>
      <p:sp>
        <p:nvSpPr>
          <p:cNvPr id="8" name="AutoShape 62"/>
          <p:cNvSpPr>
            <a:spLocks noChangeArrowheads="1"/>
          </p:cNvSpPr>
          <p:nvPr/>
        </p:nvSpPr>
        <p:spPr bwMode="auto">
          <a:xfrm>
            <a:off x="5528651" y="1657407"/>
            <a:ext cx="2211130" cy="1227700"/>
          </a:xfrm>
          <a:prstGeom prst="wedgeEllipseCallout">
            <a:avLst>
              <a:gd name="adj1" fmla="val 33180"/>
              <a:gd name="adj2" fmla="val 81528"/>
            </a:avLst>
          </a:prstGeom>
          <a:solidFill>
            <a:srgbClr val="FF99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w</a:t>
            </a:r>
            <a:r>
              <a:rPr lang="en-US" altLang="en-US" dirty="0" smtClean="0">
                <a:solidFill>
                  <a:schemeClr val="bg1"/>
                </a:solidFill>
              </a:rPr>
              <a:t>here can AMOS make a difference ?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6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216" y="347623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4" name="Rectangle 813"/>
          <p:cNvSpPr/>
          <p:nvPr/>
        </p:nvSpPr>
        <p:spPr>
          <a:xfrm>
            <a:off x="430751" y="1511405"/>
            <a:ext cx="8309320" cy="4806268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/>
          <a:srcRect l="35291" t="7112" r="32648" b="5118"/>
          <a:stretch/>
        </p:blipFill>
        <p:spPr bwMode="auto">
          <a:xfrm>
            <a:off x="799931" y="1868685"/>
            <a:ext cx="2406574" cy="280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 rotWithShape="1">
          <a:blip r:embed="rId3" cstate="print"/>
          <a:srcRect l="15693" t="31810" r="6621" b="12956"/>
          <a:stretch/>
        </p:blipFill>
        <p:spPr bwMode="auto">
          <a:xfrm>
            <a:off x="6058407" y="1907402"/>
            <a:ext cx="2424215" cy="245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5208" r="6020" b="16776"/>
          <a:stretch/>
        </p:blipFill>
        <p:spPr>
          <a:xfrm>
            <a:off x="3650042" y="1859028"/>
            <a:ext cx="2320007" cy="2796099"/>
          </a:xfrm>
          <a:prstGeom prst="rect">
            <a:avLst/>
          </a:prstGeom>
        </p:spPr>
      </p:pic>
      <p:sp>
        <p:nvSpPr>
          <p:cNvPr id="793" name="TextBox 792"/>
          <p:cNvSpPr txBox="1"/>
          <p:nvPr/>
        </p:nvSpPr>
        <p:spPr>
          <a:xfrm>
            <a:off x="4777425" y="4632455"/>
            <a:ext cx="893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C=C stretch</a:t>
            </a:r>
            <a:endParaRPr lang="en-US" sz="1200" dirty="0"/>
          </a:p>
        </p:txBody>
      </p:sp>
      <p:sp>
        <p:nvSpPr>
          <p:cNvPr id="794" name="TextBox 793"/>
          <p:cNvSpPr txBox="1"/>
          <p:nvPr/>
        </p:nvSpPr>
        <p:spPr>
          <a:xfrm rot="1178486">
            <a:off x="3789758" y="4516626"/>
            <a:ext cx="962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</a:t>
            </a:r>
            <a:r>
              <a:rPr lang="en-US" sz="1200" dirty="0" smtClean="0"/>
              <a:t>orsion (C-C)</a:t>
            </a:r>
            <a:endParaRPr lang="en-US" sz="1200" dirty="0"/>
          </a:p>
        </p:txBody>
      </p:sp>
      <p:sp>
        <p:nvSpPr>
          <p:cNvPr id="795" name="TextBox 794"/>
          <p:cNvSpPr txBox="1"/>
          <p:nvPr/>
        </p:nvSpPr>
        <p:spPr>
          <a:xfrm>
            <a:off x="3374165" y="186868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 [eV]</a:t>
            </a:r>
            <a:endParaRPr lang="en-US" sz="1200" dirty="0"/>
          </a:p>
        </p:txBody>
      </p:sp>
      <p:sp>
        <p:nvSpPr>
          <p:cNvPr id="796" name="TextBox 795"/>
          <p:cNvSpPr txBox="1"/>
          <p:nvPr/>
        </p:nvSpPr>
        <p:spPr>
          <a:xfrm>
            <a:off x="1672820" y="4677797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KER [eV]</a:t>
            </a:r>
            <a:endParaRPr lang="en-US" sz="1200" dirty="0"/>
          </a:p>
        </p:txBody>
      </p:sp>
      <p:sp>
        <p:nvSpPr>
          <p:cNvPr id="797" name="TextBox 796"/>
          <p:cNvSpPr txBox="1"/>
          <p:nvPr/>
        </p:nvSpPr>
        <p:spPr>
          <a:xfrm>
            <a:off x="546945" y="2007184"/>
            <a:ext cx="505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</a:t>
            </a:r>
            <a:r>
              <a:rPr lang="en-US" sz="1200" baseline="-25000" dirty="0" err="1" smtClean="0"/>
              <a:t>Auger</a:t>
            </a:r>
            <a:endParaRPr lang="en-US" sz="1200" baseline="-25000" dirty="0"/>
          </a:p>
        </p:txBody>
      </p:sp>
      <p:cxnSp>
        <p:nvCxnSpPr>
          <p:cNvPr id="811" name="Straight Connector 810"/>
          <p:cNvCxnSpPr/>
          <p:nvPr/>
        </p:nvCxnSpPr>
        <p:spPr>
          <a:xfrm>
            <a:off x="7830502" y="4632455"/>
            <a:ext cx="41394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4" name="Group 803"/>
          <p:cNvGrpSpPr/>
          <p:nvPr/>
        </p:nvGrpSpPr>
        <p:grpSpPr>
          <a:xfrm rot="10800000">
            <a:off x="8099570" y="4293136"/>
            <a:ext cx="380008" cy="678637"/>
            <a:chOff x="5426339" y="5601769"/>
            <a:chExt cx="380008" cy="678637"/>
          </a:xfrm>
        </p:grpSpPr>
        <p:sp>
          <p:nvSpPr>
            <p:cNvPr id="805" name="Rectangle 804"/>
            <p:cNvSpPr/>
            <p:nvPr/>
          </p:nvSpPr>
          <p:spPr>
            <a:xfrm rot="2895189">
              <a:off x="5461992" y="5792680"/>
              <a:ext cx="316815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 rot="7953715">
              <a:off x="5447243" y="6045302"/>
              <a:ext cx="316815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Oval 806"/>
            <p:cNvSpPr/>
            <p:nvPr/>
          </p:nvSpPr>
          <p:spPr>
            <a:xfrm>
              <a:off x="5635148" y="5847704"/>
              <a:ext cx="171199" cy="19983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/>
            <p:cNvSpPr/>
            <p:nvPr/>
          </p:nvSpPr>
          <p:spPr>
            <a:xfrm>
              <a:off x="5426339" y="5601769"/>
              <a:ext cx="171199" cy="199830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/>
            <p:cNvSpPr/>
            <p:nvPr/>
          </p:nvSpPr>
          <p:spPr>
            <a:xfrm>
              <a:off x="5426339" y="6080576"/>
              <a:ext cx="171199" cy="199830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8" name="Group 797"/>
          <p:cNvGrpSpPr/>
          <p:nvPr/>
        </p:nvGrpSpPr>
        <p:grpSpPr>
          <a:xfrm>
            <a:off x="7536094" y="4293137"/>
            <a:ext cx="380008" cy="678637"/>
            <a:chOff x="5426339" y="5601769"/>
            <a:chExt cx="380008" cy="678637"/>
          </a:xfrm>
        </p:grpSpPr>
        <p:sp>
          <p:nvSpPr>
            <p:cNvPr id="799" name="Rectangle 798"/>
            <p:cNvSpPr/>
            <p:nvPr/>
          </p:nvSpPr>
          <p:spPr>
            <a:xfrm rot="2895189">
              <a:off x="5461992" y="5792680"/>
              <a:ext cx="316815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 rot="7953715">
              <a:off x="5447243" y="6045302"/>
              <a:ext cx="316815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Oval 800"/>
            <p:cNvSpPr/>
            <p:nvPr/>
          </p:nvSpPr>
          <p:spPr>
            <a:xfrm>
              <a:off x="5635148" y="5847704"/>
              <a:ext cx="171199" cy="19983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/>
            <p:cNvSpPr/>
            <p:nvPr/>
          </p:nvSpPr>
          <p:spPr>
            <a:xfrm>
              <a:off x="5426339" y="5601769"/>
              <a:ext cx="171199" cy="199830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Oval 802"/>
            <p:cNvSpPr/>
            <p:nvPr/>
          </p:nvSpPr>
          <p:spPr>
            <a:xfrm>
              <a:off x="5426339" y="6080576"/>
              <a:ext cx="171199" cy="199830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3" name="Rectangle 812"/>
          <p:cNvSpPr/>
          <p:nvPr/>
        </p:nvSpPr>
        <p:spPr>
          <a:xfrm>
            <a:off x="6164563" y="1907402"/>
            <a:ext cx="418476" cy="423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5" name="TextBox 814"/>
          <p:cNvSpPr txBox="1"/>
          <p:nvPr/>
        </p:nvSpPr>
        <p:spPr>
          <a:xfrm>
            <a:off x="367207" y="484359"/>
            <a:ext cx="5797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</a:rPr>
              <a:t>TOWARDS THE MOLECULAR MOVIE: </a:t>
            </a:r>
          </a:p>
          <a:p>
            <a:r>
              <a:rPr lang="en-US" sz="2400" dirty="0" smtClean="0">
                <a:solidFill>
                  <a:srgbClr val="993300"/>
                </a:solidFill>
              </a:rPr>
              <a:t>Fundamentals of Photochemistry in </a:t>
            </a:r>
            <a:r>
              <a:rPr lang="en-US" sz="2400" dirty="0" err="1" smtClean="0">
                <a:solidFill>
                  <a:srgbClr val="993300"/>
                </a:solidFill>
              </a:rPr>
              <a:t>Realtime</a:t>
            </a:r>
            <a:endParaRPr lang="en-US" dirty="0"/>
          </a:p>
        </p:txBody>
      </p:sp>
      <p:sp>
        <p:nvSpPr>
          <p:cNvPr id="816" name="TextBox 815"/>
          <p:cNvSpPr txBox="1"/>
          <p:nvPr/>
        </p:nvSpPr>
        <p:spPr>
          <a:xfrm>
            <a:off x="5443229" y="5052327"/>
            <a:ext cx="322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993300"/>
                </a:solidFill>
              </a:rPr>
              <a:t>s</a:t>
            </a:r>
            <a:r>
              <a:rPr lang="en-US" dirty="0" smtClean="0">
                <a:solidFill>
                  <a:srgbClr val="993300"/>
                </a:solidFill>
              </a:rPr>
              <a:t>trong coupling of electronic</a:t>
            </a:r>
          </a:p>
          <a:p>
            <a:pPr algn="r"/>
            <a:r>
              <a:rPr lang="en-US" dirty="0" smtClean="0">
                <a:solidFill>
                  <a:srgbClr val="993300"/>
                </a:solidFill>
              </a:rPr>
              <a:t> and nuclear motion = chemistry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887795" y="2971800"/>
            <a:ext cx="2831689" cy="2802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19484" y="2971800"/>
            <a:ext cx="1863555" cy="1474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3010" y="5185189"/>
            <a:ext cx="67683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6600"/>
                </a:solidFill>
              </a:rPr>
              <a:t>Auger decay of C</a:t>
            </a:r>
            <a:r>
              <a:rPr lang="en-US" sz="1600" b="1" baseline="-25000" dirty="0" smtClean="0">
                <a:solidFill>
                  <a:srgbClr val="CC6600"/>
                </a:solidFill>
              </a:rPr>
              <a:t>2</a:t>
            </a:r>
            <a:r>
              <a:rPr lang="en-US" sz="1600" b="1" dirty="0" smtClean="0">
                <a:solidFill>
                  <a:srgbClr val="CC6600"/>
                </a:solidFill>
              </a:rPr>
              <a:t>H</a:t>
            </a:r>
            <a:r>
              <a:rPr lang="en-US" sz="1600" b="1" baseline="-25000" dirty="0" smtClean="0">
                <a:solidFill>
                  <a:srgbClr val="CC6600"/>
                </a:solidFill>
              </a:rPr>
              <a:t>4</a:t>
            </a:r>
            <a:r>
              <a:rPr lang="en-US" sz="1600" b="1" dirty="0" smtClean="0">
                <a:solidFill>
                  <a:srgbClr val="CC6600"/>
                </a:solidFill>
              </a:rPr>
              <a:t> after K-shell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6600"/>
                </a:solidFill>
              </a:rPr>
              <a:t>f</a:t>
            </a:r>
            <a:r>
              <a:rPr lang="en-US" sz="1600" dirty="0" smtClean="0">
                <a:solidFill>
                  <a:srgbClr val="CC6600"/>
                </a:solidFill>
              </a:rPr>
              <a:t>inding </a:t>
            </a:r>
            <a:r>
              <a:rPr lang="en-US" sz="1600" dirty="0">
                <a:solidFill>
                  <a:srgbClr val="CC6600"/>
                </a:solidFill>
              </a:rPr>
              <a:t>c</a:t>
            </a:r>
            <a:r>
              <a:rPr lang="en-US" sz="1600" dirty="0" smtClean="0">
                <a:solidFill>
                  <a:srgbClr val="CC6600"/>
                </a:solidFill>
              </a:rPr>
              <a:t>onical intersections on the 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6600"/>
                </a:solidFill>
              </a:rPr>
              <a:t>t</a:t>
            </a:r>
            <a:r>
              <a:rPr lang="en-US" sz="1600" dirty="0" smtClean="0">
                <a:solidFill>
                  <a:srgbClr val="CC6600"/>
                </a:solidFill>
              </a:rPr>
              <a:t>racking down non-Born Oppenheimer behavior on Auger decay time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6600"/>
                </a:solidFill>
              </a:rPr>
              <a:t>s</a:t>
            </a:r>
            <a:r>
              <a:rPr lang="en-US" sz="1600" dirty="0" smtClean="0">
                <a:solidFill>
                  <a:srgbClr val="CC6600"/>
                </a:solidFill>
              </a:rPr>
              <a:t>eeing electron entanglement being preserved: there is structure in chaos</a:t>
            </a:r>
            <a:endParaRPr lang="en-US" sz="1600" dirty="0">
              <a:solidFill>
                <a:srgbClr val="CC66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3724" y="1324159"/>
            <a:ext cx="1452257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Spectroscopy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83039" y="1321461"/>
            <a:ext cx="1452143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Kinematics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45000" y="1321461"/>
            <a:ext cx="1452257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Dynamics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7" name="AutoShape 62"/>
          <p:cNvSpPr>
            <a:spLocks noChangeArrowheads="1"/>
          </p:cNvSpPr>
          <p:nvPr/>
        </p:nvSpPr>
        <p:spPr bwMode="auto">
          <a:xfrm>
            <a:off x="6282813" y="65176"/>
            <a:ext cx="2078979" cy="911554"/>
          </a:xfrm>
          <a:prstGeom prst="wedgeEllipseCallout">
            <a:avLst>
              <a:gd name="adj1" fmla="val -8508"/>
              <a:gd name="adj2" fmla="val 75521"/>
            </a:avLst>
          </a:prstGeom>
          <a:solidFill>
            <a:srgbClr val="FF99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/>
          <a:lstStyle/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example: ALS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experiment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582" y="4137297"/>
            <a:ext cx="3764705" cy="9144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be done at synchrotron – now ad time dimension at FEL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216" y="347623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/>
          <p:cNvSpPr/>
          <p:nvPr/>
        </p:nvSpPr>
        <p:spPr>
          <a:xfrm>
            <a:off x="430751" y="1381721"/>
            <a:ext cx="8309320" cy="4935951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id:0B36BD24-43AB-4A81-9285-565FA89629E4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199" y="3362900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09F676F0-61FB-471A-96E8-7D065EE006ED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70" y="3362900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id:5AB56CCA-31AA-45CC-94AB-5FD07BD8D476"/>
          <p:cNvPicPr/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0" y="3362900"/>
            <a:ext cx="2743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5" descr="stopuh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5" t="-2777" r="-6636" b="-4861"/>
          <a:stretch>
            <a:fillRect/>
          </a:stretch>
        </p:blipFill>
        <p:spPr bwMode="auto">
          <a:xfrm>
            <a:off x="5581151" y="2264259"/>
            <a:ext cx="723900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04"/>
          <p:cNvGrpSpPr>
            <a:grpSpLocks/>
          </p:cNvGrpSpPr>
          <p:nvPr/>
        </p:nvGrpSpPr>
        <p:grpSpPr bwMode="auto">
          <a:xfrm>
            <a:off x="2650626" y="1592746"/>
            <a:ext cx="1233488" cy="1371600"/>
            <a:chOff x="2343" y="1392"/>
            <a:chExt cx="777" cy="864"/>
          </a:xfrm>
        </p:grpSpPr>
        <p:grpSp>
          <p:nvGrpSpPr>
            <p:cNvPr id="15" name="Group 105"/>
            <p:cNvGrpSpPr>
              <a:grpSpLocks/>
            </p:cNvGrpSpPr>
            <p:nvPr/>
          </p:nvGrpSpPr>
          <p:grpSpPr bwMode="auto">
            <a:xfrm>
              <a:off x="2592" y="1632"/>
              <a:ext cx="384" cy="384"/>
              <a:chOff x="2448" y="2064"/>
              <a:chExt cx="384" cy="384"/>
            </a:xfrm>
          </p:grpSpPr>
          <p:sp>
            <p:nvSpPr>
              <p:cNvPr id="26" name="Oval 106"/>
              <p:cNvSpPr>
                <a:spLocks noChangeArrowheads="1"/>
              </p:cNvSpPr>
              <p:nvPr/>
            </p:nvSpPr>
            <p:spPr bwMode="auto">
              <a:xfrm>
                <a:off x="2448" y="206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107"/>
              <p:cNvSpPr>
                <a:spLocks noChangeArrowheads="1"/>
              </p:cNvSpPr>
              <p:nvPr/>
            </p:nvSpPr>
            <p:spPr bwMode="auto">
              <a:xfrm>
                <a:off x="2616" y="2231"/>
                <a:ext cx="58" cy="5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108"/>
            <p:cNvGrpSpPr>
              <a:grpSpLocks/>
            </p:cNvGrpSpPr>
            <p:nvPr/>
          </p:nvGrpSpPr>
          <p:grpSpPr bwMode="auto">
            <a:xfrm>
              <a:off x="2448" y="1872"/>
              <a:ext cx="384" cy="384"/>
              <a:chOff x="2448" y="2064"/>
              <a:chExt cx="384" cy="384"/>
            </a:xfrm>
          </p:grpSpPr>
          <p:sp>
            <p:nvSpPr>
              <p:cNvPr id="24" name="Oval 109"/>
              <p:cNvSpPr>
                <a:spLocks noChangeArrowheads="1"/>
              </p:cNvSpPr>
              <p:nvPr/>
            </p:nvSpPr>
            <p:spPr bwMode="auto">
              <a:xfrm>
                <a:off x="2448" y="206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110"/>
              <p:cNvSpPr>
                <a:spLocks noChangeArrowheads="1"/>
              </p:cNvSpPr>
              <p:nvPr/>
            </p:nvSpPr>
            <p:spPr bwMode="auto">
              <a:xfrm>
                <a:off x="2616" y="2231"/>
                <a:ext cx="58" cy="5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Oval 111"/>
            <p:cNvSpPr>
              <a:spLocks noChangeArrowheads="1"/>
            </p:cNvSpPr>
            <p:nvPr/>
          </p:nvSpPr>
          <p:spPr bwMode="auto">
            <a:xfrm>
              <a:off x="2547" y="1971"/>
              <a:ext cx="192" cy="1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12"/>
            <p:cNvSpPr>
              <a:spLocks noChangeArrowheads="1"/>
            </p:cNvSpPr>
            <p:nvPr/>
          </p:nvSpPr>
          <p:spPr bwMode="auto">
            <a:xfrm>
              <a:off x="2343" y="1713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13"/>
            <p:cNvSpPr>
              <a:spLocks noChangeArrowheads="1"/>
            </p:cNvSpPr>
            <p:nvPr/>
          </p:nvSpPr>
          <p:spPr bwMode="auto">
            <a:xfrm>
              <a:off x="2688" y="2112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14"/>
            <p:cNvSpPr>
              <a:spLocks noChangeShapeType="1"/>
            </p:cNvSpPr>
            <p:nvPr/>
          </p:nvSpPr>
          <p:spPr bwMode="auto">
            <a:xfrm flipH="1" flipV="1">
              <a:off x="2384" y="1757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115"/>
            <p:cNvGrpSpPr>
              <a:grpSpLocks/>
            </p:cNvGrpSpPr>
            <p:nvPr/>
          </p:nvGrpSpPr>
          <p:grpSpPr bwMode="auto">
            <a:xfrm>
              <a:off x="2736" y="1392"/>
              <a:ext cx="384" cy="384"/>
              <a:chOff x="2448" y="2064"/>
              <a:chExt cx="384" cy="384"/>
            </a:xfrm>
          </p:grpSpPr>
          <p:sp>
            <p:nvSpPr>
              <p:cNvPr id="22" name="Oval 116"/>
              <p:cNvSpPr>
                <a:spLocks noChangeArrowheads="1"/>
              </p:cNvSpPr>
              <p:nvPr/>
            </p:nvSpPr>
            <p:spPr bwMode="auto">
              <a:xfrm>
                <a:off x="2448" y="206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17"/>
              <p:cNvSpPr>
                <a:spLocks noChangeArrowheads="1"/>
              </p:cNvSpPr>
              <p:nvPr/>
            </p:nvSpPr>
            <p:spPr bwMode="auto">
              <a:xfrm>
                <a:off x="2616" y="2231"/>
                <a:ext cx="58" cy="5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" name="Group 91"/>
          <p:cNvGrpSpPr>
            <a:grpSpLocks/>
          </p:cNvGrpSpPr>
          <p:nvPr/>
        </p:nvGrpSpPr>
        <p:grpSpPr bwMode="auto">
          <a:xfrm>
            <a:off x="1431426" y="1592746"/>
            <a:ext cx="1066800" cy="1371600"/>
            <a:chOff x="1536" y="1392"/>
            <a:chExt cx="672" cy="864"/>
          </a:xfrm>
        </p:grpSpPr>
        <p:grpSp>
          <p:nvGrpSpPr>
            <p:cNvPr id="29" name="Group 92"/>
            <p:cNvGrpSpPr>
              <a:grpSpLocks/>
            </p:cNvGrpSpPr>
            <p:nvPr/>
          </p:nvGrpSpPr>
          <p:grpSpPr bwMode="auto">
            <a:xfrm>
              <a:off x="1680" y="1632"/>
              <a:ext cx="384" cy="384"/>
              <a:chOff x="2448" y="2064"/>
              <a:chExt cx="384" cy="384"/>
            </a:xfrm>
          </p:grpSpPr>
          <p:sp>
            <p:nvSpPr>
              <p:cNvPr id="39" name="Oval 93"/>
              <p:cNvSpPr>
                <a:spLocks noChangeArrowheads="1"/>
              </p:cNvSpPr>
              <p:nvPr/>
            </p:nvSpPr>
            <p:spPr bwMode="auto">
              <a:xfrm>
                <a:off x="2448" y="206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94"/>
              <p:cNvSpPr>
                <a:spLocks noChangeArrowheads="1"/>
              </p:cNvSpPr>
              <p:nvPr/>
            </p:nvSpPr>
            <p:spPr bwMode="auto">
              <a:xfrm>
                <a:off x="2616" y="2231"/>
                <a:ext cx="58" cy="5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" name="Group 95"/>
            <p:cNvGrpSpPr>
              <a:grpSpLocks/>
            </p:cNvGrpSpPr>
            <p:nvPr/>
          </p:nvGrpSpPr>
          <p:grpSpPr bwMode="auto">
            <a:xfrm>
              <a:off x="1536" y="1872"/>
              <a:ext cx="384" cy="384"/>
              <a:chOff x="2448" y="2064"/>
              <a:chExt cx="384" cy="384"/>
            </a:xfrm>
          </p:grpSpPr>
          <p:sp>
            <p:nvSpPr>
              <p:cNvPr id="37" name="Oval 96"/>
              <p:cNvSpPr>
                <a:spLocks noChangeArrowheads="1"/>
              </p:cNvSpPr>
              <p:nvPr/>
            </p:nvSpPr>
            <p:spPr bwMode="auto">
              <a:xfrm>
                <a:off x="2448" y="206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97"/>
              <p:cNvSpPr>
                <a:spLocks noChangeArrowheads="1"/>
              </p:cNvSpPr>
              <p:nvPr/>
            </p:nvSpPr>
            <p:spPr bwMode="auto">
              <a:xfrm>
                <a:off x="2616" y="2231"/>
                <a:ext cx="58" cy="5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" name="Oval 98"/>
            <p:cNvSpPr>
              <a:spLocks noChangeArrowheads="1"/>
            </p:cNvSpPr>
            <p:nvPr/>
          </p:nvSpPr>
          <p:spPr bwMode="auto">
            <a:xfrm>
              <a:off x="1635" y="1971"/>
              <a:ext cx="192" cy="1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99"/>
            <p:cNvSpPr>
              <a:spLocks noChangeArrowheads="1"/>
            </p:cNvSpPr>
            <p:nvPr/>
          </p:nvSpPr>
          <p:spPr bwMode="auto">
            <a:xfrm>
              <a:off x="1644" y="1980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100"/>
            <p:cNvSpPr>
              <a:spLocks noChangeArrowheads="1"/>
            </p:cNvSpPr>
            <p:nvPr/>
          </p:nvSpPr>
          <p:spPr bwMode="auto">
            <a:xfrm>
              <a:off x="1776" y="2112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" name="Group 101"/>
            <p:cNvGrpSpPr>
              <a:grpSpLocks/>
            </p:cNvGrpSpPr>
            <p:nvPr/>
          </p:nvGrpSpPr>
          <p:grpSpPr bwMode="auto">
            <a:xfrm>
              <a:off x="1824" y="1392"/>
              <a:ext cx="384" cy="384"/>
              <a:chOff x="2448" y="2064"/>
              <a:chExt cx="384" cy="384"/>
            </a:xfrm>
          </p:grpSpPr>
          <p:sp>
            <p:nvSpPr>
              <p:cNvPr id="35" name="Oval 102"/>
              <p:cNvSpPr>
                <a:spLocks noChangeArrowheads="1"/>
              </p:cNvSpPr>
              <p:nvPr/>
            </p:nvSpPr>
            <p:spPr bwMode="auto">
              <a:xfrm>
                <a:off x="2448" y="206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103"/>
              <p:cNvSpPr>
                <a:spLocks noChangeArrowheads="1"/>
              </p:cNvSpPr>
              <p:nvPr/>
            </p:nvSpPr>
            <p:spPr bwMode="auto">
              <a:xfrm>
                <a:off x="2616" y="2231"/>
                <a:ext cx="58" cy="5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1" name="Group 118"/>
          <p:cNvGrpSpPr>
            <a:grpSpLocks/>
          </p:cNvGrpSpPr>
          <p:nvPr/>
        </p:nvGrpSpPr>
        <p:grpSpPr bwMode="auto">
          <a:xfrm>
            <a:off x="4174626" y="1516546"/>
            <a:ext cx="1371600" cy="1371600"/>
            <a:chOff x="3264" y="1440"/>
            <a:chExt cx="864" cy="864"/>
          </a:xfrm>
        </p:grpSpPr>
        <p:grpSp>
          <p:nvGrpSpPr>
            <p:cNvPr id="42" name="Group 119"/>
            <p:cNvGrpSpPr>
              <a:grpSpLocks/>
            </p:cNvGrpSpPr>
            <p:nvPr/>
          </p:nvGrpSpPr>
          <p:grpSpPr bwMode="auto">
            <a:xfrm>
              <a:off x="3264" y="1920"/>
              <a:ext cx="384" cy="384"/>
              <a:chOff x="3360" y="1728"/>
              <a:chExt cx="384" cy="384"/>
            </a:xfrm>
          </p:grpSpPr>
          <p:grpSp>
            <p:nvGrpSpPr>
              <p:cNvPr id="50" name="Group 120"/>
              <p:cNvGrpSpPr>
                <a:grpSpLocks/>
              </p:cNvGrpSpPr>
              <p:nvPr/>
            </p:nvGrpSpPr>
            <p:grpSpPr bwMode="auto">
              <a:xfrm>
                <a:off x="3360" y="1728"/>
                <a:ext cx="384" cy="384"/>
                <a:chOff x="2448" y="2064"/>
                <a:chExt cx="384" cy="384"/>
              </a:xfrm>
            </p:grpSpPr>
            <p:sp>
              <p:nvSpPr>
                <p:cNvPr id="53" name="Oval 121"/>
                <p:cNvSpPr>
                  <a:spLocks noChangeArrowheads="1"/>
                </p:cNvSpPr>
                <p:nvPr/>
              </p:nvSpPr>
              <p:spPr bwMode="auto">
                <a:xfrm>
                  <a:off x="2448" y="2064"/>
                  <a:ext cx="384" cy="3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Oval 122"/>
                <p:cNvSpPr>
                  <a:spLocks noChangeArrowheads="1"/>
                </p:cNvSpPr>
                <p:nvPr/>
              </p:nvSpPr>
              <p:spPr bwMode="auto">
                <a:xfrm>
                  <a:off x="2616" y="2231"/>
                  <a:ext cx="58" cy="58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Oval 123"/>
              <p:cNvSpPr>
                <a:spLocks noChangeArrowheads="1"/>
              </p:cNvSpPr>
              <p:nvPr/>
            </p:nvSpPr>
            <p:spPr bwMode="auto">
              <a:xfrm>
                <a:off x="3459" y="1827"/>
                <a:ext cx="192" cy="192"/>
              </a:xfrm>
              <a:prstGeom prst="ellips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124"/>
              <p:cNvSpPr>
                <a:spLocks noChangeArrowheads="1"/>
              </p:cNvSpPr>
              <p:nvPr/>
            </p:nvSpPr>
            <p:spPr bwMode="auto">
              <a:xfrm>
                <a:off x="3600" y="1968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" name="Group 125"/>
            <p:cNvGrpSpPr>
              <a:grpSpLocks/>
            </p:cNvGrpSpPr>
            <p:nvPr/>
          </p:nvGrpSpPr>
          <p:grpSpPr bwMode="auto">
            <a:xfrm>
              <a:off x="3456" y="1632"/>
              <a:ext cx="384" cy="384"/>
              <a:chOff x="2448" y="2064"/>
              <a:chExt cx="384" cy="384"/>
            </a:xfrm>
          </p:grpSpPr>
          <p:sp>
            <p:nvSpPr>
              <p:cNvPr id="48" name="Oval 126"/>
              <p:cNvSpPr>
                <a:spLocks noChangeArrowheads="1"/>
              </p:cNvSpPr>
              <p:nvPr/>
            </p:nvSpPr>
            <p:spPr bwMode="auto">
              <a:xfrm>
                <a:off x="2448" y="206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127"/>
              <p:cNvSpPr>
                <a:spLocks noChangeArrowheads="1"/>
              </p:cNvSpPr>
              <p:nvPr/>
            </p:nvSpPr>
            <p:spPr bwMode="auto">
              <a:xfrm>
                <a:off x="2616" y="2231"/>
                <a:ext cx="58" cy="5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" name="Group 128"/>
            <p:cNvGrpSpPr>
              <a:grpSpLocks/>
            </p:cNvGrpSpPr>
            <p:nvPr/>
          </p:nvGrpSpPr>
          <p:grpSpPr bwMode="auto">
            <a:xfrm>
              <a:off x="3648" y="1920"/>
              <a:ext cx="384" cy="384"/>
              <a:chOff x="2448" y="2064"/>
              <a:chExt cx="384" cy="384"/>
            </a:xfrm>
          </p:grpSpPr>
          <p:sp>
            <p:nvSpPr>
              <p:cNvPr id="46" name="Oval 129"/>
              <p:cNvSpPr>
                <a:spLocks noChangeArrowheads="1"/>
              </p:cNvSpPr>
              <p:nvPr/>
            </p:nvSpPr>
            <p:spPr bwMode="auto">
              <a:xfrm>
                <a:off x="2448" y="206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130"/>
              <p:cNvSpPr>
                <a:spLocks noChangeArrowheads="1"/>
              </p:cNvSpPr>
              <p:nvPr/>
            </p:nvSpPr>
            <p:spPr bwMode="auto">
              <a:xfrm>
                <a:off x="2616" y="2231"/>
                <a:ext cx="58" cy="5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" name="AutoShape 131"/>
            <p:cNvSpPr>
              <a:spLocks noChangeArrowheads="1"/>
            </p:cNvSpPr>
            <p:nvPr/>
          </p:nvSpPr>
          <p:spPr bwMode="auto">
            <a:xfrm rot="2339460">
              <a:off x="3696" y="1440"/>
              <a:ext cx="432" cy="624"/>
            </a:xfrm>
            <a:custGeom>
              <a:avLst/>
              <a:gdLst>
                <a:gd name="G0" fmla="+- -59796 0 0"/>
                <a:gd name="G1" fmla="+- 11743324 0 0"/>
                <a:gd name="G2" fmla="+- -59796 0 11743324"/>
                <a:gd name="G3" fmla="+- 10800 0 0"/>
                <a:gd name="G4" fmla="+- 0 0 -59796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8101 0 0"/>
                <a:gd name="G9" fmla="+- 0 0 11743324"/>
                <a:gd name="G10" fmla="+- 8101 0 2700"/>
                <a:gd name="G11" fmla="cos G10 -59796"/>
                <a:gd name="G12" fmla="sin G10 -59796"/>
                <a:gd name="G13" fmla="cos 13500 -59796"/>
                <a:gd name="G14" fmla="sin 13500 -59796"/>
                <a:gd name="G15" fmla="+- G11 10800 0"/>
                <a:gd name="G16" fmla="+- G12 10800 0"/>
                <a:gd name="G17" fmla="+- G13 10800 0"/>
                <a:gd name="G18" fmla="+- G14 10800 0"/>
                <a:gd name="G19" fmla="*/ 8101 1 2"/>
                <a:gd name="G20" fmla="+- G19 5400 0"/>
                <a:gd name="G21" fmla="cos G20 -59796"/>
                <a:gd name="G22" fmla="sin G20 -59796"/>
                <a:gd name="G23" fmla="+- G21 10800 0"/>
                <a:gd name="G24" fmla="+- G12 G23 G22"/>
                <a:gd name="G25" fmla="+- G22 G23 G11"/>
                <a:gd name="G26" fmla="cos 10800 -59796"/>
                <a:gd name="G27" fmla="sin 10800 -59796"/>
                <a:gd name="G28" fmla="cos 8101 -59796"/>
                <a:gd name="G29" fmla="sin 8101 -59796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43324"/>
                <a:gd name="G36" fmla="sin G34 11743324"/>
                <a:gd name="G37" fmla="+/ 11743324 -59796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8101 G39"/>
                <a:gd name="G43" fmla="sin 8101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37 w 21600"/>
                <a:gd name="T5" fmla="*/ 1 h 21600"/>
                <a:gd name="T6" fmla="*/ 1349 w 21600"/>
                <a:gd name="T7" fmla="*/ 10933 h 21600"/>
                <a:gd name="T8" fmla="*/ 10678 w 21600"/>
                <a:gd name="T9" fmla="*/ 2699 h 21600"/>
                <a:gd name="T10" fmla="*/ 24298 w 21600"/>
                <a:gd name="T11" fmla="*/ 10585 h 21600"/>
                <a:gd name="T12" fmla="*/ 20313 w 21600"/>
                <a:gd name="T13" fmla="*/ 14698 h 21600"/>
                <a:gd name="T14" fmla="*/ 16200 w 21600"/>
                <a:gd name="T15" fmla="*/ 1071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899" y="10670"/>
                  </a:moveTo>
                  <a:cubicBezTo>
                    <a:pt x="18829" y="6247"/>
                    <a:pt x="15223" y="2699"/>
                    <a:pt x="10800" y="2699"/>
                  </a:cubicBezTo>
                  <a:cubicBezTo>
                    <a:pt x="6325" y="2699"/>
                    <a:pt x="2699" y="6325"/>
                    <a:pt x="2699" y="10800"/>
                  </a:cubicBezTo>
                  <a:cubicBezTo>
                    <a:pt x="2699" y="10838"/>
                    <a:pt x="2699" y="10876"/>
                    <a:pt x="2699" y="10914"/>
                  </a:cubicBezTo>
                  <a:lnTo>
                    <a:pt x="1" y="10952"/>
                  </a:lnTo>
                  <a:cubicBezTo>
                    <a:pt x="0" y="10901"/>
                    <a:pt x="0" y="10850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697" y="0"/>
                    <a:pt x="21504" y="4731"/>
                    <a:pt x="21598" y="10628"/>
                  </a:cubicBezTo>
                  <a:lnTo>
                    <a:pt x="24298" y="10585"/>
                  </a:lnTo>
                  <a:lnTo>
                    <a:pt x="20313" y="14698"/>
                  </a:lnTo>
                  <a:lnTo>
                    <a:pt x="16200" y="10713"/>
                  </a:lnTo>
                  <a:lnTo>
                    <a:pt x="18899" y="1067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C6600">
                    <a:tint val="66000"/>
                    <a:satMod val="160000"/>
                  </a:srgbClr>
                </a:gs>
                <a:gs pos="50000">
                  <a:srgbClr val="CC6600">
                    <a:tint val="44500"/>
                    <a:satMod val="160000"/>
                  </a:srgbClr>
                </a:gs>
                <a:gs pos="100000">
                  <a:srgbClr val="CC66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" name="Group 132"/>
          <p:cNvGrpSpPr>
            <a:grpSpLocks/>
          </p:cNvGrpSpPr>
          <p:nvPr/>
        </p:nvGrpSpPr>
        <p:grpSpPr bwMode="auto">
          <a:xfrm>
            <a:off x="7017957" y="1440346"/>
            <a:ext cx="1600200" cy="1676400"/>
            <a:chOff x="4608" y="1392"/>
            <a:chExt cx="1008" cy="1056"/>
          </a:xfrm>
        </p:grpSpPr>
        <p:grpSp>
          <p:nvGrpSpPr>
            <p:cNvPr id="56" name="Group 133"/>
            <p:cNvGrpSpPr>
              <a:grpSpLocks/>
            </p:cNvGrpSpPr>
            <p:nvPr/>
          </p:nvGrpSpPr>
          <p:grpSpPr bwMode="auto">
            <a:xfrm>
              <a:off x="4608" y="2064"/>
              <a:ext cx="384" cy="384"/>
              <a:chOff x="3360" y="1728"/>
              <a:chExt cx="384" cy="384"/>
            </a:xfrm>
          </p:grpSpPr>
          <p:grpSp>
            <p:nvGrpSpPr>
              <p:cNvPr id="65" name="Group 134"/>
              <p:cNvGrpSpPr>
                <a:grpSpLocks/>
              </p:cNvGrpSpPr>
              <p:nvPr/>
            </p:nvGrpSpPr>
            <p:grpSpPr bwMode="auto">
              <a:xfrm>
                <a:off x="3360" y="1728"/>
                <a:ext cx="384" cy="384"/>
                <a:chOff x="2448" y="2064"/>
                <a:chExt cx="384" cy="384"/>
              </a:xfrm>
            </p:grpSpPr>
            <p:sp>
              <p:nvSpPr>
                <p:cNvPr id="68" name="Oval 135"/>
                <p:cNvSpPr>
                  <a:spLocks noChangeArrowheads="1"/>
                </p:cNvSpPr>
                <p:nvPr/>
              </p:nvSpPr>
              <p:spPr bwMode="auto">
                <a:xfrm>
                  <a:off x="2448" y="2064"/>
                  <a:ext cx="384" cy="3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Oval 136"/>
                <p:cNvSpPr>
                  <a:spLocks noChangeArrowheads="1"/>
                </p:cNvSpPr>
                <p:nvPr/>
              </p:nvSpPr>
              <p:spPr bwMode="auto">
                <a:xfrm>
                  <a:off x="2616" y="2231"/>
                  <a:ext cx="58" cy="58"/>
                </a:xfrm>
                <a:prstGeom prst="ellipse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" name="Oval 137"/>
              <p:cNvSpPr>
                <a:spLocks noChangeArrowheads="1"/>
              </p:cNvSpPr>
              <p:nvPr/>
            </p:nvSpPr>
            <p:spPr bwMode="auto">
              <a:xfrm>
                <a:off x="3459" y="1827"/>
                <a:ext cx="192" cy="192"/>
              </a:xfrm>
              <a:prstGeom prst="ellips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138"/>
              <p:cNvSpPr>
                <a:spLocks noChangeArrowheads="1"/>
              </p:cNvSpPr>
              <p:nvPr/>
            </p:nvSpPr>
            <p:spPr bwMode="auto">
              <a:xfrm>
                <a:off x="3600" y="1968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" name="Group 139"/>
            <p:cNvGrpSpPr>
              <a:grpSpLocks/>
            </p:cNvGrpSpPr>
            <p:nvPr/>
          </p:nvGrpSpPr>
          <p:grpSpPr bwMode="auto">
            <a:xfrm>
              <a:off x="5136" y="1392"/>
              <a:ext cx="384" cy="384"/>
              <a:chOff x="2448" y="2064"/>
              <a:chExt cx="384" cy="384"/>
            </a:xfrm>
          </p:grpSpPr>
          <p:sp>
            <p:nvSpPr>
              <p:cNvPr id="63" name="Oval 140"/>
              <p:cNvSpPr>
                <a:spLocks noChangeArrowheads="1"/>
              </p:cNvSpPr>
              <p:nvPr/>
            </p:nvSpPr>
            <p:spPr bwMode="auto">
              <a:xfrm>
                <a:off x="2448" y="206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141"/>
              <p:cNvSpPr>
                <a:spLocks noChangeArrowheads="1"/>
              </p:cNvSpPr>
              <p:nvPr/>
            </p:nvSpPr>
            <p:spPr bwMode="auto">
              <a:xfrm>
                <a:off x="2616" y="2231"/>
                <a:ext cx="58" cy="5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" name="Group 142"/>
            <p:cNvGrpSpPr>
              <a:grpSpLocks/>
            </p:cNvGrpSpPr>
            <p:nvPr/>
          </p:nvGrpSpPr>
          <p:grpSpPr bwMode="auto">
            <a:xfrm>
              <a:off x="5232" y="1968"/>
              <a:ext cx="384" cy="384"/>
              <a:chOff x="2448" y="2064"/>
              <a:chExt cx="384" cy="384"/>
            </a:xfrm>
          </p:grpSpPr>
          <p:sp>
            <p:nvSpPr>
              <p:cNvPr id="61" name="Oval 143"/>
              <p:cNvSpPr>
                <a:spLocks noChangeArrowheads="1"/>
              </p:cNvSpPr>
              <p:nvPr/>
            </p:nvSpPr>
            <p:spPr bwMode="auto">
              <a:xfrm>
                <a:off x="2448" y="206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144"/>
              <p:cNvSpPr>
                <a:spLocks noChangeArrowheads="1"/>
              </p:cNvSpPr>
              <p:nvPr/>
            </p:nvSpPr>
            <p:spPr bwMode="auto">
              <a:xfrm>
                <a:off x="2616" y="2231"/>
                <a:ext cx="58" cy="58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" name="AutoShape 145"/>
            <p:cNvSpPr>
              <a:spLocks noChangeArrowheads="1"/>
            </p:cNvSpPr>
            <p:nvPr/>
          </p:nvSpPr>
          <p:spPr bwMode="auto">
            <a:xfrm rot="7731681">
              <a:off x="4872" y="1800"/>
              <a:ext cx="576" cy="336"/>
            </a:xfrm>
            <a:custGeom>
              <a:avLst/>
              <a:gdLst>
                <a:gd name="G0" fmla="+- 8125 0 0"/>
                <a:gd name="G1" fmla="+- 10000 0 0"/>
                <a:gd name="G2" fmla="+- 6162 0 0"/>
                <a:gd name="G3" fmla="+- 21600 0 8125"/>
                <a:gd name="G4" fmla="+- 21600 0 10000"/>
                <a:gd name="G5" fmla="*/ G0 21600 G3"/>
                <a:gd name="G6" fmla="*/ G1 21600 G3"/>
                <a:gd name="G7" fmla="*/ G2 G3 21600"/>
                <a:gd name="G8" fmla="*/ 10800 21600 G3"/>
                <a:gd name="G9" fmla="*/ G4 21600 G3"/>
                <a:gd name="G10" fmla="+- 21600 0 G7"/>
                <a:gd name="G11" fmla="+- G5 0 G8"/>
                <a:gd name="G12" fmla="+- G6 0 G8"/>
                <a:gd name="G13" fmla="*/ G12 G7 G11"/>
                <a:gd name="G14" fmla="+- 21600 0 G13"/>
                <a:gd name="G15" fmla="+- G0 0 10800"/>
                <a:gd name="G16" fmla="+- G1 0 10800"/>
                <a:gd name="G17" fmla="*/ G2 G16 G15"/>
                <a:gd name="T0" fmla="*/ 10800 w 21600"/>
                <a:gd name="T1" fmla="*/ 0 h 21600"/>
                <a:gd name="T2" fmla="*/ 0 w 21600"/>
                <a:gd name="T3" fmla="*/ 17312 h 21600"/>
                <a:gd name="T4" fmla="*/ 10800 w 21600"/>
                <a:gd name="T5" fmla="*/ 18594 h 21600"/>
                <a:gd name="T6" fmla="*/ 21600 w 21600"/>
                <a:gd name="T7" fmla="*/ 1731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G13 w 21600"/>
                <a:gd name="T13" fmla="*/ G6 h 21600"/>
                <a:gd name="T14" fmla="*/ G14 w 21600"/>
                <a:gd name="T15" fmla="*/ G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8125" y="6162"/>
                  </a:lnTo>
                  <a:lnTo>
                    <a:pt x="10000" y="6162"/>
                  </a:lnTo>
                  <a:lnTo>
                    <a:pt x="10000" y="16030"/>
                  </a:lnTo>
                  <a:lnTo>
                    <a:pt x="3844" y="16030"/>
                  </a:lnTo>
                  <a:lnTo>
                    <a:pt x="3844" y="13024"/>
                  </a:lnTo>
                  <a:lnTo>
                    <a:pt x="0" y="17312"/>
                  </a:lnTo>
                  <a:lnTo>
                    <a:pt x="3844" y="21600"/>
                  </a:lnTo>
                  <a:lnTo>
                    <a:pt x="3844" y="18594"/>
                  </a:lnTo>
                  <a:lnTo>
                    <a:pt x="17756" y="18594"/>
                  </a:lnTo>
                  <a:lnTo>
                    <a:pt x="17756" y="21600"/>
                  </a:lnTo>
                  <a:lnTo>
                    <a:pt x="21600" y="17312"/>
                  </a:lnTo>
                  <a:lnTo>
                    <a:pt x="17756" y="13024"/>
                  </a:lnTo>
                  <a:lnTo>
                    <a:pt x="17756" y="16030"/>
                  </a:lnTo>
                  <a:lnTo>
                    <a:pt x="11600" y="16030"/>
                  </a:lnTo>
                  <a:lnTo>
                    <a:pt x="11600" y="6162"/>
                  </a:lnTo>
                  <a:lnTo>
                    <a:pt x="13475" y="616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C6600">
                    <a:tint val="66000"/>
                    <a:satMod val="160000"/>
                  </a:srgbClr>
                </a:gs>
                <a:gs pos="50000">
                  <a:srgbClr val="CC6600">
                    <a:tint val="44500"/>
                    <a:satMod val="160000"/>
                  </a:srgbClr>
                </a:gs>
                <a:gs pos="100000">
                  <a:srgbClr val="CC6600">
                    <a:tint val="23500"/>
                    <a:satMod val="16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0" name="Object 146"/>
            <p:cNvGraphicFramePr>
              <a:graphicFrameLocks noChangeAspect="1"/>
            </p:cNvGraphicFramePr>
            <p:nvPr/>
          </p:nvGraphicFramePr>
          <p:xfrm>
            <a:off x="4752" y="1632"/>
            <a:ext cx="412" cy="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4" r:id="rId10" imgW="4609800" imgH="4563720" progId="">
                    <p:embed/>
                  </p:oleObj>
                </mc:Choice>
                <mc:Fallback>
                  <p:oleObj r:id="rId10" imgW="4609800" imgH="45637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1632"/>
                          <a:ext cx="412" cy="4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1" name="Group 148"/>
          <p:cNvGrpSpPr>
            <a:grpSpLocks/>
          </p:cNvGrpSpPr>
          <p:nvPr/>
        </p:nvGrpSpPr>
        <p:grpSpPr bwMode="auto">
          <a:xfrm>
            <a:off x="517026" y="2126146"/>
            <a:ext cx="762000" cy="304800"/>
            <a:chOff x="2496" y="1968"/>
            <a:chExt cx="700" cy="165"/>
          </a:xfrm>
        </p:grpSpPr>
        <p:sp>
          <p:nvSpPr>
            <p:cNvPr id="73" name="Freeform 149"/>
            <p:cNvSpPr>
              <a:spLocks noChangeAspect="1"/>
            </p:cNvSpPr>
            <p:nvPr/>
          </p:nvSpPr>
          <p:spPr bwMode="auto">
            <a:xfrm rot="10821567">
              <a:off x="2925" y="1968"/>
              <a:ext cx="82" cy="90"/>
            </a:xfrm>
            <a:custGeom>
              <a:avLst/>
              <a:gdLst>
                <a:gd name="T0" fmla="*/ 31 w 31"/>
                <a:gd name="T1" fmla="*/ 23 h 36"/>
                <a:gd name="T2" fmla="*/ 28 w 31"/>
                <a:gd name="T3" fmla="*/ 23 h 36"/>
                <a:gd name="T4" fmla="*/ 27 w 31"/>
                <a:gd name="T5" fmla="*/ 21 h 36"/>
                <a:gd name="T6" fmla="*/ 24 w 31"/>
                <a:gd name="T7" fmla="*/ 20 h 36"/>
                <a:gd name="T8" fmla="*/ 21 w 31"/>
                <a:gd name="T9" fmla="*/ 17 h 36"/>
                <a:gd name="T10" fmla="*/ 18 w 31"/>
                <a:gd name="T11" fmla="*/ 14 h 36"/>
                <a:gd name="T12" fmla="*/ 16 w 31"/>
                <a:gd name="T13" fmla="*/ 9 h 36"/>
                <a:gd name="T14" fmla="*/ 14 w 31"/>
                <a:gd name="T15" fmla="*/ 5 h 36"/>
                <a:gd name="T16" fmla="*/ 11 w 31"/>
                <a:gd name="T17" fmla="*/ 0 h 36"/>
                <a:gd name="T18" fmla="*/ 0 w 31"/>
                <a:gd name="T19" fmla="*/ 6 h 36"/>
                <a:gd name="T20" fmla="*/ 3 w 31"/>
                <a:gd name="T21" fmla="*/ 11 h 36"/>
                <a:gd name="T22" fmla="*/ 6 w 31"/>
                <a:gd name="T23" fmla="*/ 15 h 36"/>
                <a:gd name="T24" fmla="*/ 9 w 31"/>
                <a:gd name="T25" fmla="*/ 21 h 36"/>
                <a:gd name="T26" fmla="*/ 12 w 31"/>
                <a:gd name="T27" fmla="*/ 26 h 36"/>
                <a:gd name="T28" fmla="*/ 15 w 31"/>
                <a:gd name="T29" fmla="*/ 29 h 36"/>
                <a:gd name="T30" fmla="*/ 21 w 31"/>
                <a:gd name="T31" fmla="*/ 33 h 36"/>
                <a:gd name="T32" fmla="*/ 25 w 31"/>
                <a:gd name="T33" fmla="*/ 35 h 36"/>
                <a:gd name="T34" fmla="*/ 31 w 31"/>
                <a:gd name="T35" fmla="*/ 36 h 36"/>
                <a:gd name="T36" fmla="*/ 31 w 31"/>
                <a:gd name="T3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31" y="23"/>
                  </a:moveTo>
                  <a:lnTo>
                    <a:pt x="28" y="23"/>
                  </a:lnTo>
                  <a:lnTo>
                    <a:pt x="27" y="21"/>
                  </a:lnTo>
                  <a:lnTo>
                    <a:pt x="24" y="20"/>
                  </a:lnTo>
                  <a:lnTo>
                    <a:pt x="21" y="17"/>
                  </a:lnTo>
                  <a:lnTo>
                    <a:pt x="18" y="14"/>
                  </a:lnTo>
                  <a:lnTo>
                    <a:pt x="16" y="9"/>
                  </a:lnTo>
                  <a:lnTo>
                    <a:pt x="14" y="5"/>
                  </a:lnTo>
                  <a:lnTo>
                    <a:pt x="11" y="0"/>
                  </a:lnTo>
                  <a:lnTo>
                    <a:pt x="0" y="6"/>
                  </a:lnTo>
                  <a:lnTo>
                    <a:pt x="3" y="11"/>
                  </a:lnTo>
                  <a:lnTo>
                    <a:pt x="6" y="15"/>
                  </a:lnTo>
                  <a:lnTo>
                    <a:pt x="9" y="21"/>
                  </a:lnTo>
                  <a:lnTo>
                    <a:pt x="12" y="26"/>
                  </a:lnTo>
                  <a:lnTo>
                    <a:pt x="15" y="29"/>
                  </a:lnTo>
                  <a:lnTo>
                    <a:pt x="21" y="33"/>
                  </a:lnTo>
                  <a:lnTo>
                    <a:pt x="25" y="35"/>
                  </a:lnTo>
                  <a:lnTo>
                    <a:pt x="31" y="36"/>
                  </a:lnTo>
                  <a:lnTo>
                    <a:pt x="31" y="23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4" name="Freeform 150"/>
            <p:cNvSpPr>
              <a:spLocks noChangeAspect="1"/>
            </p:cNvSpPr>
            <p:nvPr/>
          </p:nvSpPr>
          <p:spPr bwMode="auto">
            <a:xfrm rot="10821567">
              <a:off x="2694" y="2041"/>
              <a:ext cx="83" cy="90"/>
            </a:xfrm>
            <a:custGeom>
              <a:avLst/>
              <a:gdLst>
                <a:gd name="T0" fmla="*/ 31 w 31"/>
                <a:gd name="T1" fmla="*/ 30 h 36"/>
                <a:gd name="T2" fmla="*/ 29 w 31"/>
                <a:gd name="T3" fmla="*/ 26 h 36"/>
                <a:gd name="T4" fmla="*/ 26 w 31"/>
                <a:gd name="T5" fmla="*/ 21 h 36"/>
                <a:gd name="T6" fmla="*/ 23 w 31"/>
                <a:gd name="T7" fmla="*/ 15 h 36"/>
                <a:gd name="T8" fmla="*/ 20 w 31"/>
                <a:gd name="T9" fmla="*/ 11 h 36"/>
                <a:gd name="T10" fmla="*/ 16 w 31"/>
                <a:gd name="T11" fmla="*/ 8 h 36"/>
                <a:gd name="T12" fmla="*/ 11 w 31"/>
                <a:gd name="T13" fmla="*/ 3 h 36"/>
                <a:gd name="T14" fmla="*/ 5 w 31"/>
                <a:gd name="T15" fmla="*/ 2 h 36"/>
                <a:gd name="T16" fmla="*/ 0 w 31"/>
                <a:gd name="T17" fmla="*/ 0 h 36"/>
                <a:gd name="T18" fmla="*/ 0 w 31"/>
                <a:gd name="T19" fmla="*/ 14 h 36"/>
                <a:gd name="T20" fmla="*/ 3 w 31"/>
                <a:gd name="T21" fmla="*/ 14 h 36"/>
                <a:gd name="T22" fmla="*/ 5 w 31"/>
                <a:gd name="T23" fmla="*/ 15 h 36"/>
                <a:gd name="T24" fmla="*/ 7 w 31"/>
                <a:gd name="T25" fmla="*/ 17 h 36"/>
                <a:gd name="T26" fmla="*/ 10 w 31"/>
                <a:gd name="T27" fmla="*/ 20 h 36"/>
                <a:gd name="T28" fmla="*/ 13 w 31"/>
                <a:gd name="T29" fmla="*/ 23 h 36"/>
                <a:gd name="T30" fmla="*/ 16 w 31"/>
                <a:gd name="T31" fmla="*/ 27 h 36"/>
                <a:gd name="T32" fmla="*/ 17 w 31"/>
                <a:gd name="T33" fmla="*/ 32 h 36"/>
                <a:gd name="T34" fmla="*/ 20 w 31"/>
                <a:gd name="T35" fmla="*/ 36 h 36"/>
                <a:gd name="T36" fmla="*/ 31 w 31"/>
                <a:gd name="T3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31" y="30"/>
                  </a:moveTo>
                  <a:lnTo>
                    <a:pt x="29" y="26"/>
                  </a:lnTo>
                  <a:lnTo>
                    <a:pt x="26" y="21"/>
                  </a:lnTo>
                  <a:lnTo>
                    <a:pt x="23" y="15"/>
                  </a:lnTo>
                  <a:lnTo>
                    <a:pt x="20" y="11"/>
                  </a:lnTo>
                  <a:lnTo>
                    <a:pt x="16" y="8"/>
                  </a:lnTo>
                  <a:lnTo>
                    <a:pt x="11" y="3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3" y="23"/>
                  </a:lnTo>
                  <a:lnTo>
                    <a:pt x="16" y="27"/>
                  </a:lnTo>
                  <a:lnTo>
                    <a:pt x="17" y="32"/>
                  </a:lnTo>
                  <a:lnTo>
                    <a:pt x="20" y="36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5" name="Freeform 151"/>
            <p:cNvSpPr>
              <a:spLocks noChangeAspect="1"/>
            </p:cNvSpPr>
            <p:nvPr/>
          </p:nvSpPr>
          <p:spPr bwMode="auto">
            <a:xfrm rot="10821567">
              <a:off x="2774" y="2041"/>
              <a:ext cx="85" cy="90"/>
            </a:xfrm>
            <a:custGeom>
              <a:avLst/>
              <a:gdLst>
                <a:gd name="T0" fmla="*/ 12 w 33"/>
                <a:gd name="T1" fmla="*/ 36 h 36"/>
                <a:gd name="T2" fmla="*/ 12 w 33"/>
                <a:gd name="T3" fmla="*/ 36 h 36"/>
                <a:gd name="T4" fmla="*/ 13 w 33"/>
                <a:gd name="T5" fmla="*/ 32 h 36"/>
                <a:gd name="T6" fmla="*/ 16 w 33"/>
                <a:gd name="T7" fmla="*/ 27 h 36"/>
                <a:gd name="T8" fmla="*/ 19 w 33"/>
                <a:gd name="T9" fmla="*/ 23 h 36"/>
                <a:gd name="T10" fmla="*/ 21 w 33"/>
                <a:gd name="T11" fmla="*/ 20 h 36"/>
                <a:gd name="T12" fmla="*/ 24 w 33"/>
                <a:gd name="T13" fmla="*/ 17 h 36"/>
                <a:gd name="T14" fmla="*/ 27 w 33"/>
                <a:gd name="T15" fmla="*/ 15 h 36"/>
                <a:gd name="T16" fmla="*/ 30 w 33"/>
                <a:gd name="T17" fmla="*/ 14 h 36"/>
                <a:gd name="T18" fmla="*/ 33 w 33"/>
                <a:gd name="T19" fmla="*/ 14 h 36"/>
                <a:gd name="T20" fmla="*/ 33 w 33"/>
                <a:gd name="T21" fmla="*/ 0 h 36"/>
                <a:gd name="T22" fmla="*/ 27 w 33"/>
                <a:gd name="T23" fmla="*/ 2 h 36"/>
                <a:gd name="T24" fmla="*/ 21 w 33"/>
                <a:gd name="T25" fmla="*/ 3 h 36"/>
                <a:gd name="T26" fmla="*/ 16 w 33"/>
                <a:gd name="T27" fmla="*/ 8 h 36"/>
                <a:gd name="T28" fmla="*/ 12 w 33"/>
                <a:gd name="T29" fmla="*/ 11 h 36"/>
                <a:gd name="T30" fmla="*/ 9 w 33"/>
                <a:gd name="T31" fmla="*/ 15 h 36"/>
                <a:gd name="T32" fmla="*/ 6 w 33"/>
                <a:gd name="T33" fmla="*/ 21 h 36"/>
                <a:gd name="T34" fmla="*/ 3 w 33"/>
                <a:gd name="T35" fmla="*/ 26 h 36"/>
                <a:gd name="T36" fmla="*/ 0 w 33"/>
                <a:gd name="T37" fmla="*/ 30 h 36"/>
                <a:gd name="T38" fmla="*/ 0 w 33"/>
                <a:gd name="T39" fmla="*/ 30 h 36"/>
                <a:gd name="T40" fmla="*/ 12 w 33"/>
                <a:gd name="T4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6">
                  <a:moveTo>
                    <a:pt x="12" y="36"/>
                  </a:moveTo>
                  <a:lnTo>
                    <a:pt x="12" y="36"/>
                  </a:lnTo>
                  <a:lnTo>
                    <a:pt x="13" y="32"/>
                  </a:lnTo>
                  <a:lnTo>
                    <a:pt x="16" y="27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4" y="17"/>
                  </a:lnTo>
                  <a:lnTo>
                    <a:pt x="27" y="15"/>
                  </a:lnTo>
                  <a:lnTo>
                    <a:pt x="30" y="14"/>
                  </a:lnTo>
                  <a:lnTo>
                    <a:pt x="33" y="14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1" y="3"/>
                  </a:lnTo>
                  <a:lnTo>
                    <a:pt x="16" y="8"/>
                  </a:lnTo>
                  <a:lnTo>
                    <a:pt x="12" y="11"/>
                  </a:lnTo>
                  <a:lnTo>
                    <a:pt x="9" y="15"/>
                  </a:lnTo>
                  <a:lnTo>
                    <a:pt x="6" y="21"/>
                  </a:lnTo>
                  <a:lnTo>
                    <a:pt x="3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6" name="Freeform 152"/>
            <p:cNvSpPr>
              <a:spLocks noChangeAspect="1"/>
            </p:cNvSpPr>
            <p:nvPr/>
          </p:nvSpPr>
          <p:spPr bwMode="auto">
            <a:xfrm rot="10821567">
              <a:off x="2832" y="1968"/>
              <a:ext cx="89" cy="90"/>
            </a:xfrm>
            <a:custGeom>
              <a:avLst/>
              <a:gdLst>
                <a:gd name="T0" fmla="*/ 0 w 33"/>
                <a:gd name="T1" fmla="*/ 36 h 36"/>
                <a:gd name="T2" fmla="*/ 8 w 33"/>
                <a:gd name="T3" fmla="*/ 35 h 36"/>
                <a:gd name="T4" fmla="*/ 12 w 33"/>
                <a:gd name="T5" fmla="*/ 33 h 36"/>
                <a:gd name="T6" fmla="*/ 17 w 33"/>
                <a:gd name="T7" fmla="*/ 29 h 36"/>
                <a:gd name="T8" fmla="*/ 21 w 33"/>
                <a:gd name="T9" fmla="*/ 26 h 36"/>
                <a:gd name="T10" fmla="*/ 24 w 33"/>
                <a:gd name="T11" fmla="*/ 21 h 36"/>
                <a:gd name="T12" fmla="*/ 27 w 33"/>
                <a:gd name="T13" fmla="*/ 15 h 36"/>
                <a:gd name="T14" fmla="*/ 30 w 33"/>
                <a:gd name="T15" fmla="*/ 11 h 36"/>
                <a:gd name="T16" fmla="*/ 33 w 33"/>
                <a:gd name="T17" fmla="*/ 6 h 36"/>
                <a:gd name="T18" fmla="*/ 21 w 33"/>
                <a:gd name="T19" fmla="*/ 0 h 36"/>
                <a:gd name="T20" fmla="*/ 20 w 33"/>
                <a:gd name="T21" fmla="*/ 5 h 36"/>
                <a:gd name="T22" fmla="*/ 17 w 33"/>
                <a:gd name="T23" fmla="*/ 9 h 36"/>
                <a:gd name="T24" fmla="*/ 15 w 33"/>
                <a:gd name="T25" fmla="*/ 14 h 36"/>
                <a:gd name="T26" fmla="*/ 12 w 33"/>
                <a:gd name="T27" fmla="*/ 17 h 36"/>
                <a:gd name="T28" fmla="*/ 9 w 33"/>
                <a:gd name="T29" fmla="*/ 20 h 36"/>
                <a:gd name="T30" fmla="*/ 6 w 33"/>
                <a:gd name="T31" fmla="*/ 21 h 36"/>
                <a:gd name="T32" fmla="*/ 5 w 33"/>
                <a:gd name="T33" fmla="*/ 23 h 36"/>
                <a:gd name="T34" fmla="*/ 0 w 33"/>
                <a:gd name="T35" fmla="*/ 23 h 36"/>
                <a:gd name="T36" fmla="*/ 0 w 33"/>
                <a:gd name="T3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36">
                  <a:moveTo>
                    <a:pt x="0" y="36"/>
                  </a:moveTo>
                  <a:lnTo>
                    <a:pt x="8" y="35"/>
                  </a:lnTo>
                  <a:lnTo>
                    <a:pt x="12" y="33"/>
                  </a:lnTo>
                  <a:lnTo>
                    <a:pt x="17" y="29"/>
                  </a:lnTo>
                  <a:lnTo>
                    <a:pt x="21" y="26"/>
                  </a:lnTo>
                  <a:lnTo>
                    <a:pt x="24" y="21"/>
                  </a:lnTo>
                  <a:lnTo>
                    <a:pt x="27" y="15"/>
                  </a:lnTo>
                  <a:lnTo>
                    <a:pt x="30" y="11"/>
                  </a:lnTo>
                  <a:lnTo>
                    <a:pt x="33" y="6"/>
                  </a:lnTo>
                  <a:lnTo>
                    <a:pt x="21" y="0"/>
                  </a:lnTo>
                  <a:lnTo>
                    <a:pt x="20" y="5"/>
                  </a:lnTo>
                  <a:lnTo>
                    <a:pt x="17" y="9"/>
                  </a:lnTo>
                  <a:lnTo>
                    <a:pt x="15" y="14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6" y="21"/>
                  </a:lnTo>
                  <a:lnTo>
                    <a:pt x="5" y="23"/>
                  </a:lnTo>
                  <a:lnTo>
                    <a:pt x="0" y="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7" name="Freeform 153"/>
            <p:cNvSpPr>
              <a:spLocks noChangeAspect="1"/>
            </p:cNvSpPr>
            <p:nvPr/>
          </p:nvSpPr>
          <p:spPr bwMode="auto">
            <a:xfrm rot="10821567">
              <a:off x="2642" y="1968"/>
              <a:ext cx="83" cy="90"/>
            </a:xfrm>
            <a:custGeom>
              <a:avLst/>
              <a:gdLst>
                <a:gd name="T0" fmla="*/ 31 w 31"/>
                <a:gd name="T1" fmla="*/ 23 h 36"/>
                <a:gd name="T2" fmla="*/ 28 w 31"/>
                <a:gd name="T3" fmla="*/ 23 h 36"/>
                <a:gd name="T4" fmla="*/ 25 w 31"/>
                <a:gd name="T5" fmla="*/ 21 h 36"/>
                <a:gd name="T6" fmla="*/ 24 w 31"/>
                <a:gd name="T7" fmla="*/ 20 h 36"/>
                <a:gd name="T8" fmla="*/ 21 w 31"/>
                <a:gd name="T9" fmla="*/ 17 h 36"/>
                <a:gd name="T10" fmla="*/ 18 w 31"/>
                <a:gd name="T11" fmla="*/ 14 h 36"/>
                <a:gd name="T12" fmla="*/ 17 w 31"/>
                <a:gd name="T13" fmla="*/ 9 h 36"/>
                <a:gd name="T14" fmla="*/ 14 w 31"/>
                <a:gd name="T15" fmla="*/ 5 h 36"/>
                <a:gd name="T16" fmla="*/ 11 w 31"/>
                <a:gd name="T17" fmla="*/ 0 h 36"/>
                <a:gd name="T18" fmla="*/ 0 w 31"/>
                <a:gd name="T19" fmla="*/ 6 h 36"/>
                <a:gd name="T20" fmla="*/ 3 w 31"/>
                <a:gd name="T21" fmla="*/ 11 h 36"/>
                <a:gd name="T22" fmla="*/ 5 w 31"/>
                <a:gd name="T23" fmla="*/ 15 h 36"/>
                <a:gd name="T24" fmla="*/ 8 w 31"/>
                <a:gd name="T25" fmla="*/ 21 h 36"/>
                <a:gd name="T26" fmla="*/ 12 w 31"/>
                <a:gd name="T27" fmla="*/ 26 h 36"/>
                <a:gd name="T28" fmla="*/ 15 w 31"/>
                <a:gd name="T29" fmla="*/ 29 h 36"/>
                <a:gd name="T30" fmla="*/ 20 w 31"/>
                <a:gd name="T31" fmla="*/ 33 h 36"/>
                <a:gd name="T32" fmla="*/ 25 w 31"/>
                <a:gd name="T33" fmla="*/ 35 h 36"/>
                <a:gd name="T34" fmla="*/ 31 w 31"/>
                <a:gd name="T35" fmla="*/ 36 h 36"/>
                <a:gd name="T36" fmla="*/ 31 w 31"/>
                <a:gd name="T3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31" y="23"/>
                  </a:moveTo>
                  <a:lnTo>
                    <a:pt x="28" y="23"/>
                  </a:lnTo>
                  <a:lnTo>
                    <a:pt x="25" y="21"/>
                  </a:lnTo>
                  <a:lnTo>
                    <a:pt x="24" y="20"/>
                  </a:lnTo>
                  <a:lnTo>
                    <a:pt x="21" y="17"/>
                  </a:lnTo>
                  <a:lnTo>
                    <a:pt x="18" y="14"/>
                  </a:lnTo>
                  <a:lnTo>
                    <a:pt x="17" y="9"/>
                  </a:lnTo>
                  <a:lnTo>
                    <a:pt x="14" y="5"/>
                  </a:lnTo>
                  <a:lnTo>
                    <a:pt x="11" y="0"/>
                  </a:lnTo>
                  <a:lnTo>
                    <a:pt x="0" y="6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1"/>
                  </a:lnTo>
                  <a:lnTo>
                    <a:pt x="12" y="26"/>
                  </a:lnTo>
                  <a:lnTo>
                    <a:pt x="15" y="29"/>
                  </a:lnTo>
                  <a:lnTo>
                    <a:pt x="20" y="33"/>
                  </a:lnTo>
                  <a:lnTo>
                    <a:pt x="25" y="35"/>
                  </a:lnTo>
                  <a:lnTo>
                    <a:pt x="31" y="36"/>
                  </a:lnTo>
                  <a:lnTo>
                    <a:pt x="31" y="23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8" name="Freeform 154"/>
            <p:cNvSpPr>
              <a:spLocks noChangeAspect="1"/>
            </p:cNvSpPr>
            <p:nvPr/>
          </p:nvSpPr>
          <p:spPr bwMode="auto">
            <a:xfrm rot="10821567">
              <a:off x="2496" y="2039"/>
              <a:ext cx="86" cy="90"/>
            </a:xfrm>
            <a:custGeom>
              <a:avLst/>
              <a:gdLst>
                <a:gd name="T0" fmla="*/ 12 w 33"/>
                <a:gd name="T1" fmla="*/ 36 h 36"/>
                <a:gd name="T2" fmla="*/ 12 w 33"/>
                <a:gd name="T3" fmla="*/ 36 h 36"/>
                <a:gd name="T4" fmla="*/ 13 w 33"/>
                <a:gd name="T5" fmla="*/ 32 h 36"/>
                <a:gd name="T6" fmla="*/ 16 w 33"/>
                <a:gd name="T7" fmla="*/ 27 h 36"/>
                <a:gd name="T8" fmla="*/ 19 w 33"/>
                <a:gd name="T9" fmla="*/ 23 h 36"/>
                <a:gd name="T10" fmla="*/ 21 w 33"/>
                <a:gd name="T11" fmla="*/ 20 h 36"/>
                <a:gd name="T12" fmla="*/ 24 w 33"/>
                <a:gd name="T13" fmla="*/ 17 h 36"/>
                <a:gd name="T14" fmla="*/ 27 w 33"/>
                <a:gd name="T15" fmla="*/ 15 h 36"/>
                <a:gd name="T16" fmla="*/ 30 w 33"/>
                <a:gd name="T17" fmla="*/ 14 h 36"/>
                <a:gd name="T18" fmla="*/ 33 w 33"/>
                <a:gd name="T19" fmla="*/ 14 h 36"/>
                <a:gd name="T20" fmla="*/ 33 w 33"/>
                <a:gd name="T21" fmla="*/ 0 h 36"/>
                <a:gd name="T22" fmla="*/ 27 w 33"/>
                <a:gd name="T23" fmla="*/ 2 h 36"/>
                <a:gd name="T24" fmla="*/ 21 w 33"/>
                <a:gd name="T25" fmla="*/ 3 h 36"/>
                <a:gd name="T26" fmla="*/ 16 w 33"/>
                <a:gd name="T27" fmla="*/ 8 h 36"/>
                <a:gd name="T28" fmla="*/ 12 w 33"/>
                <a:gd name="T29" fmla="*/ 11 h 36"/>
                <a:gd name="T30" fmla="*/ 9 w 33"/>
                <a:gd name="T31" fmla="*/ 15 h 36"/>
                <a:gd name="T32" fmla="*/ 6 w 33"/>
                <a:gd name="T33" fmla="*/ 21 h 36"/>
                <a:gd name="T34" fmla="*/ 3 w 33"/>
                <a:gd name="T35" fmla="*/ 26 h 36"/>
                <a:gd name="T36" fmla="*/ 0 w 33"/>
                <a:gd name="T37" fmla="*/ 30 h 36"/>
                <a:gd name="T38" fmla="*/ 0 w 33"/>
                <a:gd name="T39" fmla="*/ 30 h 36"/>
                <a:gd name="T40" fmla="*/ 12 w 33"/>
                <a:gd name="T4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6">
                  <a:moveTo>
                    <a:pt x="12" y="36"/>
                  </a:moveTo>
                  <a:lnTo>
                    <a:pt x="12" y="36"/>
                  </a:lnTo>
                  <a:lnTo>
                    <a:pt x="13" y="32"/>
                  </a:lnTo>
                  <a:lnTo>
                    <a:pt x="16" y="27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4" y="17"/>
                  </a:lnTo>
                  <a:lnTo>
                    <a:pt x="27" y="15"/>
                  </a:lnTo>
                  <a:lnTo>
                    <a:pt x="30" y="14"/>
                  </a:lnTo>
                  <a:lnTo>
                    <a:pt x="33" y="14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1" y="3"/>
                  </a:lnTo>
                  <a:lnTo>
                    <a:pt x="16" y="8"/>
                  </a:lnTo>
                  <a:lnTo>
                    <a:pt x="12" y="11"/>
                  </a:lnTo>
                  <a:lnTo>
                    <a:pt x="9" y="15"/>
                  </a:lnTo>
                  <a:lnTo>
                    <a:pt x="6" y="21"/>
                  </a:lnTo>
                  <a:lnTo>
                    <a:pt x="3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79" name="Freeform 155"/>
            <p:cNvSpPr>
              <a:spLocks noChangeAspect="1"/>
            </p:cNvSpPr>
            <p:nvPr/>
          </p:nvSpPr>
          <p:spPr bwMode="auto">
            <a:xfrm rot="10821567">
              <a:off x="2554" y="1968"/>
              <a:ext cx="86" cy="90"/>
            </a:xfrm>
            <a:custGeom>
              <a:avLst/>
              <a:gdLst>
                <a:gd name="T0" fmla="*/ 0 w 33"/>
                <a:gd name="T1" fmla="*/ 36 h 36"/>
                <a:gd name="T2" fmla="*/ 6 w 33"/>
                <a:gd name="T3" fmla="*/ 35 h 36"/>
                <a:gd name="T4" fmla="*/ 12 w 33"/>
                <a:gd name="T5" fmla="*/ 33 h 36"/>
                <a:gd name="T6" fmla="*/ 17 w 33"/>
                <a:gd name="T7" fmla="*/ 29 h 36"/>
                <a:gd name="T8" fmla="*/ 21 w 33"/>
                <a:gd name="T9" fmla="*/ 26 h 36"/>
                <a:gd name="T10" fmla="*/ 24 w 33"/>
                <a:gd name="T11" fmla="*/ 21 h 36"/>
                <a:gd name="T12" fmla="*/ 27 w 33"/>
                <a:gd name="T13" fmla="*/ 15 h 36"/>
                <a:gd name="T14" fmla="*/ 30 w 33"/>
                <a:gd name="T15" fmla="*/ 11 h 36"/>
                <a:gd name="T16" fmla="*/ 33 w 33"/>
                <a:gd name="T17" fmla="*/ 6 h 36"/>
                <a:gd name="T18" fmla="*/ 21 w 33"/>
                <a:gd name="T19" fmla="*/ 0 h 36"/>
                <a:gd name="T20" fmla="*/ 20 w 33"/>
                <a:gd name="T21" fmla="*/ 5 h 36"/>
                <a:gd name="T22" fmla="*/ 17 w 33"/>
                <a:gd name="T23" fmla="*/ 9 h 36"/>
                <a:gd name="T24" fmla="*/ 14 w 33"/>
                <a:gd name="T25" fmla="*/ 14 h 36"/>
                <a:gd name="T26" fmla="*/ 12 w 33"/>
                <a:gd name="T27" fmla="*/ 17 h 36"/>
                <a:gd name="T28" fmla="*/ 9 w 33"/>
                <a:gd name="T29" fmla="*/ 20 h 36"/>
                <a:gd name="T30" fmla="*/ 6 w 33"/>
                <a:gd name="T31" fmla="*/ 21 h 36"/>
                <a:gd name="T32" fmla="*/ 3 w 33"/>
                <a:gd name="T33" fmla="*/ 23 h 36"/>
                <a:gd name="T34" fmla="*/ 0 w 33"/>
                <a:gd name="T35" fmla="*/ 23 h 36"/>
                <a:gd name="T36" fmla="*/ 0 w 33"/>
                <a:gd name="T3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36">
                  <a:moveTo>
                    <a:pt x="0" y="36"/>
                  </a:moveTo>
                  <a:lnTo>
                    <a:pt x="6" y="35"/>
                  </a:lnTo>
                  <a:lnTo>
                    <a:pt x="12" y="33"/>
                  </a:lnTo>
                  <a:lnTo>
                    <a:pt x="17" y="29"/>
                  </a:lnTo>
                  <a:lnTo>
                    <a:pt x="21" y="26"/>
                  </a:lnTo>
                  <a:lnTo>
                    <a:pt x="24" y="21"/>
                  </a:lnTo>
                  <a:lnTo>
                    <a:pt x="27" y="15"/>
                  </a:lnTo>
                  <a:lnTo>
                    <a:pt x="30" y="11"/>
                  </a:lnTo>
                  <a:lnTo>
                    <a:pt x="33" y="6"/>
                  </a:lnTo>
                  <a:lnTo>
                    <a:pt x="21" y="0"/>
                  </a:lnTo>
                  <a:lnTo>
                    <a:pt x="20" y="5"/>
                  </a:lnTo>
                  <a:lnTo>
                    <a:pt x="17" y="9"/>
                  </a:lnTo>
                  <a:lnTo>
                    <a:pt x="14" y="14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6" y="21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80" name="Freeform 156"/>
            <p:cNvSpPr>
              <a:spLocks noChangeAspect="1"/>
            </p:cNvSpPr>
            <p:nvPr/>
          </p:nvSpPr>
          <p:spPr bwMode="auto">
            <a:xfrm rot="10821567">
              <a:off x="2970" y="2041"/>
              <a:ext cx="85" cy="90"/>
            </a:xfrm>
            <a:custGeom>
              <a:avLst/>
              <a:gdLst>
                <a:gd name="T0" fmla="*/ 32 w 32"/>
                <a:gd name="T1" fmla="*/ 30 h 36"/>
                <a:gd name="T2" fmla="*/ 30 w 32"/>
                <a:gd name="T3" fmla="*/ 26 h 36"/>
                <a:gd name="T4" fmla="*/ 27 w 32"/>
                <a:gd name="T5" fmla="*/ 21 h 36"/>
                <a:gd name="T6" fmla="*/ 24 w 32"/>
                <a:gd name="T7" fmla="*/ 15 h 36"/>
                <a:gd name="T8" fmla="*/ 21 w 32"/>
                <a:gd name="T9" fmla="*/ 11 h 36"/>
                <a:gd name="T10" fmla="*/ 17 w 32"/>
                <a:gd name="T11" fmla="*/ 8 h 36"/>
                <a:gd name="T12" fmla="*/ 12 w 32"/>
                <a:gd name="T13" fmla="*/ 3 h 36"/>
                <a:gd name="T14" fmla="*/ 6 w 32"/>
                <a:gd name="T15" fmla="*/ 2 h 36"/>
                <a:gd name="T16" fmla="*/ 0 w 32"/>
                <a:gd name="T17" fmla="*/ 0 h 36"/>
                <a:gd name="T18" fmla="*/ 0 w 32"/>
                <a:gd name="T19" fmla="*/ 14 h 36"/>
                <a:gd name="T20" fmla="*/ 3 w 32"/>
                <a:gd name="T21" fmla="*/ 14 h 36"/>
                <a:gd name="T22" fmla="*/ 6 w 32"/>
                <a:gd name="T23" fmla="*/ 15 h 36"/>
                <a:gd name="T24" fmla="*/ 9 w 32"/>
                <a:gd name="T25" fmla="*/ 17 h 36"/>
                <a:gd name="T26" fmla="*/ 11 w 32"/>
                <a:gd name="T27" fmla="*/ 20 h 36"/>
                <a:gd name="T28" fmla="*/ 14 w 32"/>
                <a:gd name="T29" fmla="*/ 23 h 36"/>
                <a:gd name="T30" fmla="*/ 17 w 32"/>
                <a:gd name="T31" fmla="*/ 27 h 36"/>
                <a:gd name="T32" fmla="*/ 18 w 32"/>
                <a:gd name="T33" fmla="*/ 32 h 36"/>
                <a:gd name="T34" fmla="*/ 21 w 32"/>
                <a:gd name="T35" fmla="*/ 36 h 36"/>
                <a:gd name="T36" fmla="*/ 32 w 32"/>
                <a:gd name="T3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36">
                  <a:moveTo>
                    <a:pt x="32" y="30"/>
                  </a:moveTo>
                  <a:lnTo>
                    <a:pt x="30" y="26"/>
                  </a:lnTo>
                  <a:lnTo>
                    <a:pt x="27" y="21"/>
                  </a:lnTo>
                  <a:lnTo>
                    <a:pt x="24" y="15"/>
                  </a:lnTo>
                  <a:lnTo>
                    <a:pt x="21" y="11"/>
                  </a:lnTo>
                  <a:lnTo>
                    <a:pt x="17" y="8"/>
                  </a:lnTo>
                  <a:lnTo>
                    <a:pt x="12" y="3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1" y="20"/>
                  </a:lnTo>
                  <a:lnTo>
                    <a:pt x="14" y="23"/>
                  </a:lnTo>
                  <a:lnTo>
                    <a:pt x="17" y="27"/>
                  </a:lnTo>
                  <a:lnTo>
                    <a:pt x="18" y="32"/>
                  </a:lnTo>
                  <a:lnTo>
                    <a:pt x="21" y="36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81" name="Freeform 157"/>
            <p:cNvSpPr>
              <a:spLocks noChangeAspect="1"/>
            </p:cNvSpPr>
            <p:nvPr/>
          </p:nvSpPr>
          <p:spPr bwMode="auto">
            <a:xfrm rot="10821567">
              <a:off x="3058" y="2043"/>
              <a:ext cx="83" cy="90"/>
            </a:xfrm>
            <a:custGeom>
              <a:avLst/>
              <a:gdLst>
                <a:gd name="T0" fmla="*/ 11 w 31"/>
                <a:gd name="T1" fmla="*/ 36 h 36"/>
                <a:gd name="T2" fmla="*/ 11 w 31"/>
                <a:gd name="T3" fmla="*/ 36 h 36"/>
                <a:gd name="T4" fmla="*/ 14 w 31"/>
                <a:gd name="T5" fmla="*/ 32 h 36"/>
                <a:gd name="T6" fmla="*/ 15 w 31"/>
                <a:gd name="T7" fmla="*/ 27 h 36"/>
                <a:gd name="T8" fmla="*/ 18 w 31"/>
                <a:gd name="T9" fmla="*/ 23 h 36"/>
                <a:gd name="T10" fmla="*/ 21 w 31"/>
                <a:gd name="T11" fmla="*/ 20 h 36"/>
                <a:gd name="T12" fmla="*/ 23 w 31"/>
                <a:gd name="T13" fmla="*/ 17 h 36"/>
                <a:gd name="T14" fmla="*/ 26 w 31"/>
                <a:gd name="T15" fmla="*/ 15 h 36"/>
                <a:gd name="T16" fmla="*/ 29 w 31"/>
                <a:gd name="T17" fmla="*/ 14 h 36"/>
                <a:gd name="T18" fmla="*/ 31 w 31"/>
                <a:gd name="T19" fmla="*/ 14 h 36"/>
                <a:gd name="T20" fmla="*/ 31 w 31"/>
                <a:gd name="T21" fmla="*/ 0 h 36"/>
                <a:gd name="T22" fmla="*/ 26 w 31"/>
                <a:gd name="T23" fmla="*/ 2 h 36"/>
                <a:gd name="T24" fmla="*/ 20 w 31"/>
                <a:gd name="T25" fmla="*/ 3 h 36"/>
                <a:gd name="T26" fmla="*/ 15 w 31"/>
                <a:gd name="T27" fmla="*/ 8 h 36"/>
                <a:gd name="T28" fmla="*/ 11 w 31"/>
                <a:gd name="T29" fmla="*/ 11 h 36"/>
                <a:gd name="T30" fmla="*/ 8 w 31"/>
                <a:gd name="T31" fmla="*/ 15 h 36"/>
                <a:gd name="T32" fmla="*/ 5 w 31"/>
                <a:gd name="T33" fmla="*/ 21 h 36"/>
                <a:gd name="T34" fmla="*/ 2 w 31"/>
                <a:gd name="T35" fmla="*/ 26 h 36"/>
                <a:gd name="T36" fmla="*/ 0 w 31"/>
                <a:gd name="T37" fmla="*/ 30 h 36"/>
                <a:gd name="T38" fmla="*/ 0 w 31"/>
                <a:gd name="T39" fmla="*/ 30 h 36"/>
                <a:gd name="T40" fmla="*/ 11 w 31"/>
                <a:gd name="T4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6">
                  <a:moveTo>
                    <a:pt x="11" y="36"/>
                  </a:moveTo>
                  <a:lnTo>
                    <a:pt x="11" y="36"/>
                  </a:lnTo>
                  <a:lnTo>
                    <a:pt x="14" y="32"/>
                  </a:lnTo>
                  <a:lnTo>
                    <a:pt x="15" y="27"/>
                  </a:lnTo>
                  <a:lnTo>
                    <a:pt x="18" y="23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6" y="15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1" y="0"/>
                  </a:lnTo>
                  <a:lnTo>
                    <a:pt x="26" y="2"/>
                  </a:lnTo>
                  <a:lnTo>
                    <a:pt x="20" y="3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5" y="21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1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82" name="Freeform 158"/>
            <p:cNvSpPr>
              <a:spLocks noChangeAspect="1"/>
            </p:cNvSpPr>
            <p:nvPr/>
          </p:nvSpPr>
          <p:spPr bwMode="auto">
            <a:xfrm rot="10821567">
              <a:off x="3113" y="1970"/>
              <a:ext cx="83" cy="90"/>
            </a:xfrm>
            <a:custGeom>
              <a:avLst/>
              <a:gdLst>
                <a:gd name="T0" fmla="*/ 0 w 31"/>
                <a:gd name="T1" fmla="*/ 36 h 36"/>
                <a:gd name="T2" fmla="*/ 6 w 31"/>
                <a:gd name="T3" fmla="*/ 35 h 36"/>
                <a:gd name="T4" fmla="*/ 10 w 31"/>
                <a:gd name="T5" fmla="*/ 33 h 36"/>
                <a:gd name="T6" fmla="*/ 16 w 31"/>
                <a:gd name="T7" fmla="*/ 29 h 36"/>
                <a:gd name="T8" fmla="*/ 19 w 31"/>
                <a:gd name="T9" fmla="*/ 26 h 36"/>
                <a:gd name="T10" fmla="*/ 23 w 31"/>
                <a:gd name="T11" fmla="*/ 21 h 36"/>
                <a:gd name="T12" fmla="*/ 26 w 31"/>
                <a:gd name="T13" fmla="*/ 15 h 36"/>
                <a:gd name="T14" fmla="*/ 28 w 31"/>
                <a:gd name="T15" fmla="*/ 11 h 36"/>
                <a:gd name="T16" fmla="*/ 31 w 31"/>
                <a:gd name="T17" fmla="*/ 6 h 36"/>
                <a:gd name="T18" fmla="*/ 20 w 31"/>
                <a:gd name="T19" fmla="*/ 0 h 36"/>
                <a:gd name="T20" fmla="*/ 17 w 31"/>
                <a:gd name="T21" fmla="*/ 5 h 36"/>
                <a:gd name="T22" fmla="*/ 14 w 31"/>
                <a:gd name="T23" fmla="*/ 9 h 36"/>
                <a:gd name="T24" fmla="*/ 13 w 31"/>
                <a:gd name="T25" fmla="*/ 14 h 36"/>
                <a:gd name="T26" fmla="*/ 10 w 31"/>
                <a:gd name="T27" fmla="*/ 17 h 36"/>
                <a:gd name="T28" fmla="*/ 7 w 31"/>
                <a:gd name="T29" fmla="*/ 20 h 36"/>
                <a:gd name="T30" fmla="*/ 4 w 31"/>
                <a:gd name="T31" fmla="*/ 21 h 36"/>
                <a:gd name="T32" fmla="*/ 3 w 31"/>
                <a:gd name="T33" fmla="*/ 23 h 36"/>
                <a:gd name="T34" fmla="*/ 0 w 31"/>
                <a:gd name="T35" fmla="*/ 23 h 36"/>
                <a:gd name="T36" fmla="*/ 0 w 31"/>
                <a:gd name="T3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0" y="36"/>
                  </a:moveTo>
                  <a:lnTo>
                    <a:pt x="6" y="35"/>
                  </a:lnTo>
                  <a:lnTo>
                    <a:pt x="10" y="33"/>
                  </a:lnTo>
                  <a:lnTo>
                    <a:pt x="16" y="29"/>
                  </a:lnTo>
                  <a:lnTo>
                    <a:pt x="19" y="26"/>
                  </a:lnTo>
                  <a:lnTo>
                    <a:pt x="23" y="21"/>
                  </a:lnTo>
                  <a:lnTo>
                    <a:pt x="26" y="15"/>
                  </a:lnTo>
                  <a:lnTo>
                    <a:pt x="28" y="11"/>
                  </a:lnTo>
                  <a:lnTo>
                    <a:pt x="31" y="6"/>
                  </a:lnTo>
                  <a:lnTo>
                    <a:pt x="20" y="0"/>
                  </a:lnTo>
                  <a:lnTo>
                    <a:pt x="17" y="5"/>
                  </a:lnTo>
                  <a:lnTo>
                    <a:pt x="14" y="9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20"/>
                  </a:lnTo>
                  <a:lnTo>
                    <a:pt x="4" y="21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30" name="Line 207"/>
          <p:cNvSpPr>
            <a:spLocks noChangeShapeType="1"/>
          </p:cNvSpPr>
          <p:nvPr/>
        </p:nvSpPr>
        <p:spPr bwMode="auto">
          <a:xfrm>
            <a:off x="875801" y="3061184"/>
            <a:ext cx="464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lg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1" name="Group 148"/>
          <p:cNvGrpSpPr>
            <a:grpSpLocks/>
          </p:cNvGrpSpPr>
          <p:nvPr/>
        </p:nvGrpSpPr>
        <p:grpSpPr bwMode="auto">
          <a:xfrm>
            <a:off x="6233732" y="2043018"/>
            <a:ext cx="762000" cy="304800"/>
            <a:chOff x="2496" y="1968"/>
            <a:chExt cx="700" cy="165"/>
          </a:xfrm>
        </p:grpSpPr>
        <p:sp>
          <p:nvSpPr>
            <p:cNvPr id="132" name="Freeform 149"/>
            <p:cNvSpPr>
              <a:spLocks noChangeAspect="1"/>
            </p:cNvSpPr>
            <p:nvPr/>
          </p:nvSpPr>
          <p:spPr bwMode="auto">
            <a:xfrm rot="10821567">
              <a:off x="2925" y="1968"/>
              <a:ext cx="82" cy="90"/>
            </a:xfrm>
            <a:custGeom>
              <a:avLst/>
              <a:gdLst>
                <a:gd name="T0" fmla="*/ 31 w 31"/>
                <a:gd name="T1" fmla="*/ 23 h 36"/>
                <a:gd name="T2" fmla="*/ 28 w 31"/>
                <a:gd name="T3" fmla="*/ 23 h 36"/>
                <a:gd name="T4" fmla="*/ 27 w 31"/>
                <a:gd name="T5" fmla="*/ 21 h 36"/>
                <a:gd name="T6" fmla="*/ 24 w 31"/>
                <a:gd name="T7" fmla="*/ 20 h 36"/>
                <a:gd name="T8" fmla="*/ 21 w 31"/>
                <a:gd name="T9" fmla="*/ 17 h 36"/>
                <a:gd name="T10" fmla="*/ 18 w 31"/>
                <a:gd name="T11" fmla="*/ 14 h 36"/>
                <a:gd name="T12" fmla="*/ 16 w 31"/>
                <a:gd name="T13" fmla="*/ 9 h 36"/>
                <a:gd name="T14" fmla="*/ 14 w 31"/>
                <a:gd name="T15" fmla="*/ 5 h 36"/>
                <a:gd name="T16" fmla="*/ 11 w 31"/>
                <a:gd name="T17" fmla="*/ 0 h 36"/>
                <a:gd name="T18" fmla="*/ 0 w 31"/>
                <a:gd name="T19" fmla="*/ 6 h 36"/>
                <a:gd name="T20" fmla="*/ 3 w 31"/>
                <a:gd name="T21" fmla="*/ 11 h 36"/>
                <a:gd name="T22" fmla="*/ 6 w 31"/>
                <a:gd name="T23" fmla="*/ 15 h 36"/>
                <a:gd name="T24" fmla="*/ 9 w 31"/>
                <a:gd name="T25" fmla="*/ 21 h 36"/>
                <a:gd name="T26" fmla="*/ 12 w 31"/>
                <a:gd name="T27" fmla="*/ 26 h 36"/>
                <a:gd name="T28" fmla="*/ 15 w 31"/>
                <a:gd name="T29" fmla="*/ 29 h 36"/>
                <a:gd name="T30" fmla="*/ 21 w 31"/>
                <a:gd name="T31" fmla="*/ 33 h 36"/>
                <a:gd name="T32" fmla="*/ 25 w 31"/>
                <a:gd name="T33" fmla="*/ 35 h 36"/>
                <a:gd name="T34" fmla="*/ 31 w 31"/>
                <a:gd name="T35" fmla="*/ 36 h 36"/>
                <a:gd name="T36" fmla="*/ 31 w 31"/>
                <a:gd name="T3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31" y="23"/>
                  </a:moveTo>
                  <a:lnTo>
                    <a:pt x="28" y="23"/>
                  </a:lnTo>
                  <a:lnTo>
                    <a:pt x="27" y="21"/>
                  </a:lnTo>
                  <a:lnTo>
                    <a:pt x="24" y="20"/>
                  </a:lnTo>
                  <a:lnTo>
                    <a:pt x="21" y="17"/>
                  </a:lnTo>
                  <a:lnTo>
                    <a:pt x="18" y="14"/>
                  </a:lnTo>
                  <a:lnTo>
                    <a:pt x="16" y="9"/>
                  </a:lnTo>
                  <a:lnTo>
                    <a:pt x="14" y="5"/>
                  </a:lnTo>
                  <a:lnTo>
                    <a:pt x="11" y="0"/>
                  </a:lnTo>
                  <a:lnTo>
                    <a:pt x="0" y="6"/>
                  </a:lnTo>
                  <a:lnTo>
                    <a:pt x="3" y="11"/>
                  </a:lnTo>
                  <a:lnTo>
                    <a:pt x="6" y="15"/>
                  </a:lnTo>
                  <a:lnTo>
                    <a:pt x="9" y="21"/>
                  </a:lnTo>
                  <a:lnTo>
                    <a:pt x="12" y="26"/>
                  </a:lnTo>
                  <a:lnTo>
                    <a:pt x="15" y="29"/>
                  </a:lnTo>
                  <a:lnTo>
                    <a:pt x="21" y="33"/>
                  </a:lnTo>
                  <a:lnTo>
                    <a:pt x="25" y="35"/>
                  </a:lnTo>
                  <a:lnTo>
                    <a:pt x="31" y="36"/>
                  </a:lnTo>
                  <a:lnTo>
                    <a:pt x="31" y="23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33" name="Freeform 150"/>
            <p:cNvSpPr>
              <a:spLocks noChangeAspect="1"/>
            </p:cNvSpPr>
            <p:nvPr/>
          </p:nvSpPr>
          <p:spPr bwMode="auto">
            <a:xfrm rot="10821567">
              <a:off x="2694" y="2041"/>
              <a:ext cx="83" cy="90"/>
            </a:xfrm>
            <a:custGeom>
              <a:avLst/>
              <a:gdLst>
                <a:gd name="T0" fmla="*/ 31 w 31"/>
                <a:gd name="T1" fmla="*/ 30 h 36"/>
                <a:gd name="T2" fmla="*/ 29 w 31"/>
                <a:gd name="T3" fmla="*/ 26 h 36"/>
                <a:gd name="T4" fmla="*/ 26 w 31"/>
                <a:gd name="T5" fmla="*/ 21 h 36"/>
                <a:gd name="T6" fmla="*/ 23 w 31"/>
                <a:gd name="T7" fmla="*/ 15 h 36"/>
                <a:gd name="T8" fmla="*/ 20 w 31"/>
                <a:gd name="T9" fmla="*/ 11 h 36"/>
                <a:gd name="T10" fmla="*/ 16 w 31"/>
                <a:gd name="T11" fmla="*/ 8 h 36"/>
                <a:gd name="T12" fmla="*/ 11 w 31"/>
                <a:gd name="T13" fmla="*/ 3 h 36"/>
                <a:gd name="T14" fmla="*/ 5 w 31"/>
                <a:gd name="T15" fmla="*/ 2 h 36"/>
                <a:gd name="T16" fmla="*/ 0 w 31"/>
                <a:gd name="T17" fmla="*/ 0 h 36"/>
                <a:gd name="T18" fmla="*/ 0 w 31"/>
                <a:gd name="T19" fmla="*/ 14 h 36"/>
                <a:gd name="T20" fmla="*/ 3 w 31"/>
                <a:gd name="T21" fmla="*/ 14 h 36"/>
                <a:gd name="T22" fmla="*/ 5 w 31"/>
                <a:gd name="T23" fmla="*/ 15 h 36"/>
                <a:gd name="T24" fmla="*/ 7 w 31"/>
                <a:gd name="T25" fmla="*/ 17 h 36"/>
                <a:gd name="T26" fmla="*/ 10 w 31"/>
                <a:gd name="T27" fmla="*/ 20 h 36"/>
                <a:gd name="T28" fmla="*/ 13 w 31"/>
                <a:gd name="T29" fmla="*/ 23 h 36"/>
                <a:gd name="T30" fmla="*/ 16 w 31"/>
                <a:gd name="T31" fmla="*/ 27 h 36"/>
                <a:gd name="T32" fmla="*/ 17 w 31"/>
                <a:gd name="T33" fmla="*/ 32 h 36"/>
                <a:gd name="T34" fmla="*/ 20 w 31"/>
                <a:gd name="T35" fmla="*/ 36 h 36"/>
                <a:gd name="T36" fmla="*/ 31 w 31"/>
                <a:gd name="T3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31" y="30"/>
                  </a:moveTo>
                  <a:lnTo>
                    <a:pt x="29" y="26"/>
                  </a:lnTo>
                  <a:lnTo>
                    <a:pt x="26" y="21"/>
                  </a:lnTo>
                  <a:lnTo>
                    <a:pt x="23" y="15"/>
                  </a:lnTo>
                  <a:lnTo>
                    <a:pt x="20" y="11"/>
                  </a:lnTo>
                  <a:lnTo>
                    <a:pt x="16" y="8"/>
                  </a:lnTo>
                  <a:lnTo>
                    <a:pt x="11" y="3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3" y="23"/>
                  </a:lnTo>
                  <a:lnTo>
                    <a:pt x="16" y="27"/>
                  </a:lnTo>
                  <a:lnTo>
                    <a:pt x="17" y="32"/>
                  </a:lnTo>
                  <a:lnTo>
                    <a:pt x="20" y="36"/>
                  </a:lnTo>
                  <a:lnTo>
                    <a:pt x="31" y="30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34" name="Freeform 151"/>
            <p:cNvSpPr>
              <a:spLocks noChangeAspect="1"/>
            </p:cNvSpPr>
            <p:nvPr/>
          </p:nvSpPr>
          <p:spPr bwMode="auto">
            <a:xfrm rot="10821567">
              <a:off x="2774" y="2041"/>
              <a:ext cx="85" cy="90"/>
            </a:xfrm>
            <a:custGeom>
              <a:avLst/>
              <a:gdLst>
                <a:gd name="T0" fmla="*/ 12 w 33"/>
                <a:gd name="T1" fmla="*/ 36 h 36"/>
                <a:gd name="T2" fmla="*/ 12 w 33"/>
                <a:gd name="T3" fmla="*/ 36 h 36"/>
                <a:gd name="T4" fmla="*/ 13 w 33"/>
                <a:gd name="T5" fmla="*/ 32 h 36"/>
                <a:gd name="T6" fmla="*/ 16 w 33"/>
                <a:gd name="T7" fmla="*/ 27 h 36"/>
                <a:gd name="T8" fmla="*/ 19 w 33"/>
                <a:gd name="T9" fmla="*/ 23 h 36"/>
                <a:gd name="T10" fmla="*/ 21 w 33"/>
                <a:gd name="T11" fmla="*/ 20 h 36"/>
                <a:gd name="T12" fmla="*/ 24 w 33"/>
                <a:gd name="T13" fmla="*/ 17 h 36"/>
                <a:gd name="T14" fmla="*/ 27 w 33"/>
                <a:gd name="T15" fmla="*/ 15 h 36"/>
                <a:gd name="T16" fmla="*/ 30 w 33"/>
                <a:gd name="T17" fmla="*/ 14 h 36"/>
                <a:gd name="T18" fmla="*/ 33 w 33"/>
                <a:gd name="T19" fmla="*/ 14 h 36"/>
                <a:gd name="T20" fmla="*/ 33 w 33"/>
                <a:gd name="T21" fmla="*/ 0 h 36"/>
                <a:gd name="T22" fmla="*/ 27 w 33"/>
                <a:gd name="T23" fmla="*/ 2 h 36"/>
                <a:gd name="T24" fmla="*/ 21 w 33"/>
                <a:gd name="T25" fmla="*/ 3 h 36"/>
                <a:gd name="T26" fmla="*/ 16 w 33"/>
                <a:gd name="T27" fmla="*/ 8 h 36"/>
                <a:gd name="T28" fmla="*/ 12 w 33"/>
                <a:gd name="T29" fmla="*/ 11 h 36"/>
                <a:gd name="T30" fmla="*/ 9 w 33"/>
                <a:gd name="T31" fmla="*/ 15 h 36"/>
                <a:gd name="T32" fmla="*/ 6 w 33"/>
                <a:gd name="T33" fmla="*/ 21 h 36"/>
                <a:gd name="T34" fmla="*/ 3 w 33"/>
                <a:gd name="T35" fmla="*/ 26 h 36"/>
                <a:gd name="T36" fmla="*/ 0 w 33"/>
                <a:gd name="T37" fmla="*/ 30 h 36"/>
                <a:gd name="T38" fmla="*/ 0 w 33"/>
                <a:gd name="T39" fmla="*/ 30 h 36"/>
                <a:gd name="T40" fmla="*/ 12 w 33"/>
                <a:gd name="T4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6">
                  <a:moveTo>
                    <a:pt x="12" y="36"/>
                  </a:moveTo>
                  <a:lnTo>
                    <a:pt x="12" y="36"/>
                  </a:lnTo>
                  <a:lnTo>
                    <a:pt x="13" y="32"/>
                  </a:lnTo>
                  <a:lnTo>
                    <a:pt x="16" y="27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4" y="17"/>
                  </a:lnTo>
                  <a:lnTo>
                    <a:pt x="27" y="15"/>
                  </a:lnTo>
                  <a:lnTo>
                    <a:pt x="30" y="14"/>
                  </a:lnTo>
                  <a:lnTo>
                    <a:pt x="33" y="14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1" y="3"/>
                  </a:lnTo>
                  <a:lnTo>
                    <a:pt x="16" y="8"/>
                  </a:lnTo>
                  <a:lnTo>
                    <a:pt x="12" y="11"/>
                  </a:lnTo>
                  <a:lnTo>
                    <a:pt x="9" y="15"/>
                  </a:lnTo>
                  <a:lnTo>
                    <a:pt x="6" y="21"/>
                  </a:lnTo>
                  <a:lnTo>
                    <a:pt x="3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35" name="Freeform 152"/>
            <p:cNvSpPr>
              <a:spLocks noChangeAspect="1"/>
            </p:cNvSpPr>
            <p:nvPr/>
          </p:nvSpPr>
          <p:spPr bwMode="auto">
            <a:xfrm rot="10821567">
              <a:off x="2832" y="1968"/>
              <a:ext cx="89" cy="90"/>
            </a:xfrm>
            <a:custGeom>
              <a:avLst/>
              <a:gdLst>
                <a:gd name="T0" fmla="*/ 0 w 33"/>
                <a:gd name="T1" fmla="*/ 36 h 36"/>
                <a:gd name="T2" fmla="*/ 8 w 33"/>
                <a:gd name="T3" fmla="*/ 35 h 36"/>
                <a:gd name="T4" fmla="*/ 12 w 33"/>
                <a:gd name="T5" fmla="*/ 33 h 36"/>
                <a:gd name="T6" fmla="*/ 17 w 33"/>
                <a:gd name="T7" fmla="*/ 29 h 36"/>
                <a:gd name="T8" fmla="*/ 21 w 33"/>
                <a:gd name="T9" fmla="*/ 26 h 36"/>
                <a:gd name="T10" fmla="*/ 24 w 33"/>
                <a:gd name="T11" fmla="*/ 21 h 36"/>
                <a:gd name="T12" fmla="*/ 27 w 33"/>
                <a:gd name="T13" fmla="*/ 15 h 36"/>
                <a:gd name="T14" fmla="*/ 30 w 33"/>
                <a:gd name="T15" fmla="*/ 11 h 36"/>
                <a:gd name="T16" fmla="*/ 33 w 33"/>
                <a:gd name="T17" fmla="*/ 6 h 36"/>
                <a:gd name="T18" fmla="*/ 21 w 33"/>
                <a:gd name="T19" fmla="*/ 0 h 36"/>
                <a:gd name="T20" fmla="*/ 20 w 33"/>
                <a:gd name="T21" fmla="*/ 5 h 36"/>
                <a:gd name="T22" fmla="*/ 17 w 33"/>
                <a:gd name="T23" fmla="*/ 9 h 36"/>
                <a:gd name="T24" fmla="*/ 15 w 33"/>
                <a:gd name="T25" fmla="*/ 14 h 36"/>
                <a:gd name="T26" fmla="*/ 12 w 33"/>
                <a:gd name="T27" fmla="*/ 17 h 36"/>
                <a:gd name="T28" fmla="*/ 9 w 33"/>
                <a:gd name="T29" fmla="*/ 20 h 36"/>
                <a:gd name="T30" fmla="*/ 6 w 33"/>
                <a:gd name="T31" fmla="*/ 21 h 36"/>
                <a:gd name="T32" fmla="*/ 5 w 33"/>
                <a:gd name="T33" fmla="*/ 23 h 36"/>
                <a:gd name="T34" fmla="*/ 0 w 33"/>
                <a:gd name="T35" fmla="*/ 23 h 36"/>
                <a:gd name="T36" fmla="*/ 0 w 33"/>
                <a:gd name="T3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36">
                  <a:moveTo>
                    <a:pt x="0" y="36"/>
                  </a:moveTo>
                  <a:lnTo>
                    <a:pt x="8" y="35"/>
                  </a:lnTo>
                  <a:lnTo>
                    <a:pt x="12" y="33"/>
                  </a:lnTo>
                  <a:lnTo>
                    <a:pt x="17" y="29"/>
                  </a:lnTo>
                  <a:lnTo>
                    <a:pt x="21" y="26"/>
                  </a:lnTo>
                  <a:lnTo>
                    <a:pt x="24" y="21"/>
                  </a:lnTo>
                  <a:lnTo>
                    <a:pt x="27" y="15"/>
                  </a:lnTo>
                  <a:lnTo>
                    <a:pt x="30" y="11"/>
                  </a:lnTo>
                  <a:lnTo>
                    <a:pt x="33" y="6"/>
                  </a:lnTo>
                  <a:lnTo>
                    <a:pt x="21" y="0"/>
                  </a:lnTo>
                  <a:lnTo>
                    <a:pt x="20" y="5"/>
                  </a:lnTo>
                  <a:lnTo>
                    <a:pt x="17" y="9"/>
                  </a:lnTo>
                  <a:lnTo>
                    <a:pt x="15" y="14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6" y="21"/>
                  </a:lnTo>
                  <a:lnTo>
                    <a:pt x="5" y="23"/>
                  </a:lnTo>
                  <a:lnTo>
                    <a:pt x="0" y="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36" name="Freeform 153"/>
            <p:cNvSpPr>
              <a:spLocks noChangeAspect="1"/>
            </p:cNvSpPr>
            <p:nvPr/>
          </p:nvSpPr>
          <p:spPr bwMode="auto">
            <a:xfrm rot="10821567">
              <a:off x="2642" y="1968"/>
              <a:ext cx="83" cy="90"/>
            </a:xfrm>
            <a:custGeom>
              <a:avLst/>
              <a:gdLst>
                <a:gd name="T0" fmla="*/ 31 w 31"/>
                <a:gd name="T1" fmla="*/ 23 h 36"/>
                <a:gd name="T2" fmla="*/ 28 w 31"/>
                <a:gd name="T3" fmla="*/ 23 h 36"/>
                <a:gd name="T4" fmla="*/ 25 w 31"/>
                <a:gd name="T5" fmla="*/ 21 h 36"/>
                <a:gd name="T6" fmla="*/ 24 w 31"/>
                <a:gd name="T7" fmla="*/ 20 h 36"/>
                <a:gd name="T8" fmla="*/ 21 w 31"/>
                <a:gd name="T9" fmla="*/ 17 h 36"/>
                <a:gd name="T10" fmla="*/ 18 w 31"/>
                <a:gd name="T11" fmla="*/ 14 h 36"/>
                <a:gd name="T12" fmla="*/ 17 w 31"/>
                <a:gd name="T13" fmla="*/ 9 h 36"/>
                <a:gd name="T14" fmla="*/ 14 w 31"/>
                <a:gd name="T15" fmla="*/ 5 h 36"/>
                <a:gd name="T16" fmla="*/ 11 w 31"/>
                <a:gd name="T17" fmla="*/ 0 h 36"/>
                <a:gd name="T18" fmla="*/ 0 w 31"/>
                <a:gd name="T19" fmla="*/ 6 h 36"/>
                <a:gd name="T20" fmla="*/ 3 w 31"/>
                <a:gd name="T21" fmla="*/ 11 h 36"/>
                <a:gd name="T22" fmla="*/ 5 w 31"/>
                <a:gd name="T23" fmla="*/ 15 h 36"/>
                <a:gd name="T24" fmla="*/ 8 w 31"/>
                <a:gd name="T25" fmla="*/ 21 h 36"/>
                <a:gd name="T26" fmla="*/ 12 w 31"/>
                <a:gd name="T27" fmla="*/ 26 h 36"/>
                <a:gd name="T28" fmla="*/ 15 w 31"/>
                <a:gd name="T29" fmla="*/ 29 h 36"/>
                <a:gd name="T30" fmla="*/ 20 w 31"/>
                <a:gd name="T31" fmla="*/ 33 h 36"/>
                <a:gd name="T32" fmla="*/ 25 w 31"/>
                <a:gd name="T33" fmla="*/ 35 h 36"/>
                <a:gd name="T34" fmla="*/ 31 w 31"/>
                <a:gd name="T35" fmla="*/ 36 h 36"/>
                <a:gd name="T36" fmla="*/ 31 w 31"/>
                <a:gd name="T3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31" y="23"/>
                  </a:moveTo>
                  <a:lnTo>
                    <a:pt x="28" y="23"/>
                  </a:lnTo>
                  <a:lnTo>
                    <a:pt x="25" y="21"/>
                  </a:lnTo>
                  <a:lnTo>
                    <a:pt x="24" y="20"/>
                  </a:lnTo>
                  <a:lnTo>
                    <a:pt x="21" y="17"/>
                  </a:lnTo>
                  <a:lnTo>
                    <a:pt x="18" y="14"/>
                  </a:lnTo>
                  <a:lnTo>
                    <a:pt x="17" y="9"/>
                  </a:lnTo>
                  <a:lnTo>
                    <a:pt x="14" y="5"/>
                  </a:lnTo>
                  <a:lnTo>
                    <a:pt x="11" y="0"/>
                  </a:lnTo>
                  <a:lnTo>
                    <a:pt x="0" y="6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1"/>
                  </a:lnTo>
                  <a:lnTo>
                    <a:pt x="12" y="26"/>
                  </a:lnTo>
                  <a:lnTo>
                    <a:pt x="15" y="29"/>
                  </a:lnTo>
                  <a:lnTo>
                    <a:pt x="20" y="33"/>
                  </a:lnTo>
                  <a:lnTo>
                    <a:pt x="25" y="35"/>
                  </a:lnTo>
                  <a:lnTo>
                    <a:pt x="31" y="36"/>
                  </a:lnTo>
                  <a:lnTo>
                    <a:pt x="31" y="23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37" name="Freeform 154"/>
            <p:cNvSpPr>
              <a:spLocks noChangeAspect="1"/>
            </p:cNvSpPr>
            <p:nvPr/>
          </p:nvSpPr>
          <p:spPr bwMode="auto">
            <a:xfrm rot="10821567">
              <a:off x="2496" y="2039"/>
              <a:ext cx="86" cy="90"/>
            </a:xfrm>
            <a:custGeom>
              <a:avLst/>
              <a:gdLst>
                <a:gd name="T0" fmla="*/ 12 w 33"/>
                <a:gd name="T1" fmla="*/ 36 h 36"/>
                <a:gd name="T2" fmla="*/ 12 w 33"/>
                <a:gd name="T3" fmla="*/ 36 h 36"/>
                <a:gd name="T4" fmla="*/ 13 w 33"/>
                <a:gd name="T5" fmla="*/ 32 h 36"/>
                <a:gd name="T6" fmla="*/ 16 w 33"/>
                <a:gd name="T7" fmla="*/ 27 h 36"/>
                <a:gd name="T8" fmla="*/ 19 w 33"/>
                <a:gd name="T9" fmla="*/ 23 h 36"/>
                <a:gd name="T10" fmla="*/ 21 w 33"/>
                <a:gd name="T11" fmla="*/ 20 h 36"/>
                <a:gd name="T12" fmla="*/ 24 w 33"/>
                <a:gd name="T13" fmla="*/ 17 h 36"/>
                <a:gd name="T14" fmla="*/ 27 w 33"/>
                <a:gd name="T15" fmla="*/ 15 h 36"/>
                <a:gd name="T16" fmla="*/ 30 w 33"/>
                <a:gd name="T17" fmla="*/ 14 h 36"/>
                <a:gd name="T18" fmla="*/ 33 w 33"/>
                <a:gd name="T19" fmla="*/ 14 h 36"/>
                <a:gd name="T20" fmla="*/ 33 w 33"/>
                <a:gd name="T21" fmla="*/ 0 h 36"/>
                <a:gd name="T22" fmla="*/ 27 w 33"/>
                <a:gd name="T23" fmla="*/ 2 h 36"/>
                <a:gd name="T24" fmla="*/ 21 w 33"/>
                <a:gd name="T25" fmla="*/ 3 h 36"/>
                <a:gd name="T26" fmla="*/ 16 w 33"/>
                <a:gd name="T27" fmla="*/ 8 h 36"/>
                <a:gd name="T28" fmla="*/ 12 w 33"/>
                <a:gd name="T29" fmla="*/ 11 h 36"/>
                <a:gd name="T30" fmla="*/ 9 w 33"/>
                <a:gd name="T31" fmla="*/ 15 h 36"/>
                <a:gd name="T32" fmla="*/ 6 w 33"/>
                <a:gd name="T33" fmla="*/ 21 h 36"/>
                <a:gd name="T34" fmla="*/ 3 w 33"/>
                <a:gd name="T35" fmla="*/ 26 h 36"/>
                <a:gd name="T36" fmla="*/ 0 w 33"/>
                <a:gd name="T37" fmla="*/ 30 h 36"/>
                <a:gd name="T38" fmla="*/ 0 w 33"/>
                <a:gd name="T39" fmla="*/ 30 h 36"/>
                <a:gd name="T40" fmla="*/ 12 w 33"/>
                <a:gd name="T4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6">
                  <a:moveTo>
                    <a:pt x="12" y="36"/>
                  </a:moveTo>
                  <a:lnTo>
                    <a:pt x="12" y="36"/>
                  </a:lnTo>
                  <a:lnTo>
                    <a:pt x="13" y="32"/>
                  </a:lnTo>
                  <a:lnTo>
                    <a:pt x="16" y="27"/>
                  </a:lnTo>
                  <a:lnTo>
                    <a:pt x="19" y="23"/>
                  </a:lnTo>
                  <a:lnTo>
                    <a:pt x="21" y="20"/>
                  </a:lnTo>
                  <a:lnTo>
                    <a:pt x="24" y="17"/>
                  </a:lnTo>
                  <a:lnTo>
                    <a:pt x="27" y="15"/>
                  </a:lnTo>
                  <a:lnTo>
                    <a:pt x="30" y="14"/>
                  </a:lnTo>
                  <a:lnTo>
                    <a:pt x="33" y="14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1" y="3"/>
                  </a:lnTo>
                  <a:lnTo>
                    <a:pt x="16" y="8"/>
                  </a:lnTo>
                  <a:lnTo>
                    <a:pt x="12" y="11"/>
                  </a:lnTo>
                  <a:lnTo>
                    <a:pt x="9" y="15"/>
                  </a:lnTo>
                  <a:lnTo>
                    <a:pt x="6" y="21"/>
                  </a:lnTo>
                  <a:lnTo>
                    <a:pt x="3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38" name="Freeform 155"/>
            <p:cNvSpPr>
              <a:spLocks noChangeAspect="1"/>
            </p:cNvSpPr>
            <p:nvPr/>
          </p:nvSpPr>
          <p:spPr bwMode="auto">
            <a:xfrm rot="10821567">
              <a:off x="2554" y="1968"/>
              <a:ext cx="86" cy="90"/>
            </a:xfrm>
            <a:custGeom>
              <a:avLst/>
              <a:gdLst>
                <a:gd name="T0" fmla="*/ 0 w 33"/>
                <a:gd name="T1" fmla="*/ 36 h 36"/>
                <a:gd name="T2" fmla="*/ 6 w 33"/>
                <a:gd name="T3" fmla="*/ 35 h 36"/>
                <a:gd name="T4" fmla="*/ 12 w 33"/>
                <a:gd name="T5" fmla="*/ 33 h 36"/>
                <a:gd name="T6" fmla="*/ 17 w 33"/>
                <a:gd name="T7" fmla="*/ 29 h 36"/>
                <a:gd name="T8" fmla="*/ 21 w 33"/>
                <a:gd name="T9" fmla="*/ 26 h 36"/>
                <a:gd name="T10" fmla="*/ 24 w 33"/>
                <a:gd name="T11" fmla="*/ 21 h 36"/>
                <a:gd name="T12" fmla="*/ 27 w 33"/>
                <a:gd name="T13" fmla="*/ 15 h 36"/>
                <a:gd name="T14" fmla="*/ 30 w 33"/>
                <a:gd name="T15" fmla="*/ 11 h 36"/>
                <a:gd name="T16" fmla="*/ 33 w 33"/>
                <a:gd name="T17" fmla="*/ 6 h 36"/>
                <a:gd name="T18" fmla="*/ 21 w 33"/>
                <a:gd name="T19" fmla="*/ 0 h 36"/>
                <a:gd name="T20" fmla="*/ 20 w 33"/>
                <a:gd name="T21" fmla="*/ 5 h 36"/>
                <a:gd name="T22" fmla="*/ 17 w 33"/>
                <a:gd name="T23" fmla="*/ 9 h 36"/>
                <a:gd name="T24" fmla="*/ 14 w 33"/>
                <a:gd name="T25" fmla="*/ 14 h 36"/>
                <a:gd name="T26" fmla="*/ 12 w 33"/>
                <a:gd name="T27" fmla="*/ 17 h 36"/>
                <a:gd name="T28" fmla="*/ 9 w 33"/>
                <a:gd name="T29" fmla="*/ 20 h 36"/>
                <a:gd name="T30" fmla="*/ 6 w 33"/>
                <a:gd name="T31" fmla="*/ 21 h 36"/>
                <a:gd name="T32" fmla="*/ 3 w 33"/>
                <a:gd name="T33" fmla="*/ 23 h 36"/>
                <a:gd name="T34" fmla="*/ 0 w 33"/>
                <a:gd name="T35" fmla="*/ 23 h 36"/>
                <a:gd name="T36" fmla="*/ 0 w 33"/>
                <a:gd name="T3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36">
                  <a:moveTo>
                    <a:pt x="0" y="36"/>
                  </a:moveTo>
                  <a:lnTo>
                    <a:pt x="6" y="35"/>
                  </a:lnTo>
                  <a:lnTo>
                    <a:pt x="12" y="33"/>
                  </a:lnTo>
                  <a:lnTo>
                    <a:pt x="17" y="29"/>
                  </a:lnTo>
                  <a:lnTo>
                    <a:pt x="21" y="26"/>
                  </a:lnTo>
                  <a:lnTo>
                    <a:pt x="24" y="21"/>
                  </a:lnTo>
                  <a:lnTo>
                    <a:pt x="27" y="15"/>
                  </a:lnTo>
                  <a:lnTo>
                    <a:pt x="30" y="11"/>
                  </a:lnTo>
                  <a:lnTo>
                    <a:pt x="33" y="6"/>
                  </a:lnTo>
                  <a:lnTo>
                    <a:pt x="21" y="0"/>
                  </a:lnTo>
                  <a:lnTo>
                    <a:pt x="20" y="5"/>
                  </a:lnTo>
                  <a:lnTo>
                    <a:pt x="17" y="9"/>
                  </a:lnTo>
                  <a:lnTo>
                    <a:pt x="14" y="14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6" y="21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39" name="Freeform 156"/>
            <p:cNvSpPr>
              <a:spLocks noChangeAspect="1"/>
            </p:cNvSpPr>
            <p:nvPr/>
          </p:nvSpPr>
          <p:spPr bwMode="auto">
            <a:xfrm rot="10821567">
              <a:off x="2970" y="2041"/>
              <a:ext cx="85" cy="90"/>
            </a:xfrm>
            <a:custGeom>
              <a:avLst/>
              <a:gdLst>
                <a:gd name="T0" fmla="*/ 32 w 32"/>
                <a:gd name="T1" fmla="*/ 30 h 36"/>
                <a:gd name="T2" fmla="*/ 30 w 32"/>
                <a:gd name="T3" fmla="*/ 26 h 36"/>
                <a:gd name="T4" fmla="*/ 27 w 32"/>
                <a:gd name="T5" fmla="*/ 21 h 36"/>
                <a:gd name="T6" fmla="*/ 24 w 32"/>
                <a:gd name="T7" fmla="*/ 15 h 36"/>
                <a:gd name="T8" fmla="*/ 21 w 32"/>
                <a:gd name="T9" fmla="*/ 11 h 36"/>
                <a:gd name="T10" fmla="*/ 17 w 32"/>
                <a:gd name="T11" fmla="*/ 8 h 36"/>
                <a:gd name="T12" fmla="*/ 12 w 32"/>
                <a:gd name="T13" fmla="*/ 3 h 36"/>
                <a:gd name="T14" fmla="*/ 6 w 32"/>
                <a:gd name="T15" fmla="*/ 2 h 36"/>
                <a:gd name="T16" fmla="*/ 0 w 32"/>
                <a:gd name="T17" fmla="*/ 0 h 36"/>
                <a:gd name="T18" fmla="*/ 0 w 32"/>
                <a:gd name="T19" fmla="*/ 14 h 36"/>
                <a:gd name="T20" fmla="*/ 3 w 32"/>
                <a:gd name="T21" fmla="*/ 14 h 36"/>
                <a:gd name="T22" fmla="*/ 6 w 32"/>
                <a:gd name="T23" fmla="*/ 15 h 36"/>
                <a:gd name="T24" fmla="*/ 9 w 32"/>
                <a:gd name="T25" fmla="*/ 17 h 36"/>
                <a:gd name="T26" fmla="*/ 11 w 32"/>
                <a:gd name="T27" fmla="*/ 20 h 36"/>
                <a:gd name="T28" fmla="*/ 14 w 32"/>
                <a:gd name="T29" fmla="*/ 23 h 36"/>
                <a:gd name="T30" fmla="*/ 17 w 32"/>
                <a:gd name="T31" fmla="*/ 27 h 36"/>
                <a:gd name="T32" fmla="*/ 18 w 32"/>
                <a:gd name="T33" fmla="*/ 32 h 36"/>
                <a:gd name="T34" fmla="*/ 21 w 32"/>
                <a:gd name="T35" fmla="*/ 36 h 36"/>
                <a:gd name="T36" fmla="*/ 32 w 32"/>
                <a:gd name="T3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36">
                  <a:moveTo>
                    <a:pt x="32" y="30"/>
                  </a:moveTo>
                  <a:lnTo>
                    <a:pt x="30" y="26"/>
                  </a:lnTo>
                  <a:lnTo>
                    <a:pt x="27" y="21"/>
                  </a:lnTo>
                  <a:lnTo>
                    <a:pt x="24" y="15"/>
                  </a:lnTo>
                  <a:lnTo>
                    <a:pt x="21" y="11"/>
                  </a:lnTo>
                  <a:lnTo>
                    <a:pt x="17" y="8"/>
                  </a:lnTo>
                  <a:lnTo>
                    <a:pt x="12" y="3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1" y="20"/>
                  </a:lnTo>
                  <a:lnTo>
                    <a:pt x="14" y="23"/>
                  </a:lnTo>
                  <a:lnTo>
                    <a:pt x="17" y="27"/>
                  </a:lnTo>
                  <a:lnTo>
                    <a:pt x="18" y="32"/>
                  </a:lnTo>
                  <a:lnTo>
                    <a:pt x="21" y="36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40" name="Freeform 157"/>
            <p:cNvSpPr>
              <a:spLocks noChangeAspect="1"/>
            </p:cNvSpPr>
            <p:nvPr/>
          </p:nvSpPr>
          <p:spPr bwMode="auto">
            <a:xfrm rot="10821567">
              <a:off x="3058" y="2043"/>
              <a:ext cx="83" cy="90"/>
            </a:xfrm>
            <a:custGeom>
              <a:avLst/>
              <a:gdLst>
                <a:gd name="T0" fmla="*/ 11 w 31"/>
                <a:gd name="T1" fmla="*/ 36 h 36"/>
                <a:gd name="T2" fmla="*/ 11 w 31"/>
                <a:gd name="T3" fmla="*/ 36 h 36"/>
                <a:gd name="T4" fmla="*/ 14 w 31"/>
                <a:gd name="T5" fmla="*/ 32 h 36"/>
                <a:gd name="T6" fmla="*/ 15 w 31"/>
                <a:gd name="T7" fmla="*/ 27 h 36"/>
                <a:gd name="T8" fmla="*/ 18 w 31"/>
                <a:gd name="T9" fmla="*/ 23 h 36"/>
                <a:gd name="T10" fmla="*/ 21 w 31"/>
                <a:gd name="T11" fmla="*/ 20 h 36"/>
                <a:gd name="T12" fmla="*/ 23 w 31"/>
                <a:gd name="T13" fmla="*/ 17 h 36"/>
                <a:gd name="T14" fmla="*/ 26 w 31"/>
                <a:gd name="T15" fmla="*/ 15 h 36"/>
                <a:gd name="T16" fmla="*/ 29 w 31"/>
                <a:gd name="T17" fmla="*/ 14 h 36"/>
                <a:gd name="T18" fmla="*/ 31 w 31"/>
                <a:gd name="T19" fmla="*/ 14 h 36"/>
                <a:gd name="T20" fmla="*/ 31 w 31"/>
                <a:gd name="T21" fmla="*/ 0 h 36"/>
                <a:gd name="T22" fmla="*/ 26 w 31"/>
                <a:gd name="T23" fmla="*/ 2 h 36"/>
                <a:gd name="T24" fmla="*/ 20 w 31"/>
                <a:gd name="T25" fmla="*/ 3 h 36"/>
                <a:gd name="T26" fmla="*/ 15 w 31"/>
                <a:gd name="T27" fmla="*/ 8 h 36"/>
                <a:gd name="T28" fmla="*/ 11 w 31"/>
                <a:gd name="T29" fmla="*/ 11 h 36"/>
                <a:gd name="T30" fmla="*/ 8 w 31"/>
                <a:gd name="T31" fmla="*/ 15 h 36"/>
                <a:gd name="T32" fmla="*/ 5 w 31"/>
                <a:gd name="T33" fmla="*/ 21 h 36"/>
                <a:gd name="T34" fmla="*/ 2 w 31"/>
                <a:gd name="T35" fmla="*/ 26 h 36"/>
                <a:gd name="T36" fmla="*/ 0 w 31"/>
                <a:gd name="T37" fmla="*/ 30 h 36"/>
                <a:gd name="T38" fmla="*/ 0 w 31"/>
                <a:gd name="T39" fmla="*/ 30 h 36"/>
                <a:gd name="T40" fmla="*/ 11 w 31"/>
                <a:gd name="T4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6">
                  <a:moveTo>
                    <a:pt x="11" y="36"/>
                  </a:moveTo>
                  <a:lnTo>
                    <a:pt x="11" y="36"/>
                  </a:lnTo>
                  <a:lnTo>
                    <a:pt x="14" y="32"/>
                  </a:lnTo>
                  <a:lnTo>
                    <a:pt x="15" y="27"/>
                  </a:lnTo>
                  <a:lnTo>
                    <a:pt x="18" y="23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6" y="15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1" y="0"/>
                  </a:lnTo>
                  <a:lnTo>
                    <a:pt x="26" y="2"/>
                  </a:lnTo>
                  <a:lnTo>
                    <a:pt x="20" y="3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5" y="21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1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41" name="Freeform 158"/>
            <p:cNvSpPr>
              <a:spLocks noChangeAspect="1"/>
            </p:cNvSpPr>
            <p:nvPr/>
          </p:nvSpPr>
          <p:spPr bwMode="auto">
            <a:xfrm rot="10821567">
              <a:off x="3113" y="1970"/>
              <a:ext cx="83" cy="90"/>
            </a:xfrm>
            <a:custGeom>
              <a:avLst/>
              <a:gdLst>
                <a:gd name="T0" fmla="*/ 0 w 31"/>
                <a:gd name="T1" fmla="*/ 36 h 36"/>
                <a:gd name="T2" fmla="*/ 6 w 31"/>
                <a:gd name="T3" fmla="*/ 35 h 36"/>
                <a:gd name="T4" fmla="*/ 10 w 31"/>
                <a:gd name="T5" fmla="*/ 33 h 36"/>
                <a:gd name="T6" fmla="*/ 16 w 31"/>
                <a:gd name="T7" fmla="*/ 29 h 36"/>
                <a:gd name="T8" fmla="*/ 19 w 31"/>
                <a:gd name="T9" fmla="*/ 26 h 36"/>
                <a:gd name="T10" fmla="*/ 23 w 31"/>
                <a:gd name="T11" fmla="*/ 21 h 36"/>
                <a:gd name="T12" fmla="*/ 26 w 31"/>
                <a:gd name="T13" fmla="*/ 15 h 36"/>
                <a:gd name="T14" fmla="*/ 28 w 31"/>
                <a:gd name="T15" fmla="*/ 11 h 36"/>
                <a:gd name="T16" fmla="*/ 31 w 31"/>
                <a:gd name="T17" fmla="*/ 6 h 36"/>
                <a:gd name="T18" fmla="*/ 20 w 31"/>
                <a:gd name="T19" fmla="*/ 0 h 36"/>
                <a:gd name="T20" fmla="*/ 17 w 31"/>
                <a:gd name="T21" fmla="*/ 5 h 36"/>
                <a:gd name="T22" fmla="*/ 14 w 31"/>
                <a:gd name="T23" fmla="*/ 9 h 36"/>
                <a:gd name="T24" fmla="*/ 13 w 31"/>
                <a:gd name="T25" fmla="*/ 14 h 36"/>
                <a:gd name="T26" fmla="*/ 10 w 31"/>
                <a:gd name="T27" fmla="*/ 17 h 36"/>
                <a:gd name="T28" fmla="*/ 7 w 31"/>
                <a:gd name="T29" fmla="*/ 20 h 36"/>
                <a:gd name="T30" fmla="*/ 4 w 31"/>
                <a:gd name="T31" fmla="*/ 21 h 36"/>
                <a:gd name="T32" fmla="*/ 3 w 31"/>
                <a:gd name="T33" fmla="*/ 23 h 36"/>
                <a:gd name="T34" fmla="*/ 0 w 31"/>
                <a:gd name="T35" fmla="*/ 23 h 36"/>
                <a:gd name="T36" fmla="*/ 0 w 31"/>
                <a:gd name="T3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36">
                  <a:moveTo>
                    <a:pt x="0" y="36"/>
                  </a:moveTo>
                  <a:lnTo>
                    <a:pt x="6" y="35"/>
                  </a:lnTo>
                  <a:lnTo>
                    <a:pt x="10" y="33"/>
                  </a:lnTo>
                  <a:lnTo>
                    <a:pt x="16" y="29"/>
                  </a:lnTo>
                  <a:lnTo>
                    <a:pt x="19" y="26"/>
                  </a:lnTo>
                  <a:lnTo>
                    <a:pt x="23" y="21"/>
                  </a:lnTo>
                  <a:lnTo>
                    <a:pt x="26" y="15"/>
                  </a:lnTo>
                  <a:lnTo>
                    <a:pt x="28" y="11"/>
                  </a:lnTo>
                  <a:lnTo>
                    <a:pt x="31" y="6"/>
                  </a:lnTo>
                  <a:lnTo>
                    <a:pt x="20" y="0"/>
                  </a:lnTo>
                  <a:lnTo>
                    <a:pt x="17" y="5"/>
                  </a:lnTo>
                  <a:lnTo>
                    <a:pt x="14" y="9"/>
                  </a:lnTo>
                  <a:lnTo>
                    <a:pt x="13" y="14"/>
                  </a:lnTo>
                  <a:lnTo>
                    <a:pt x="10" y="17"/>
                  </a:lnTo>
                  <a:lnTo>
                    <a:pt x="7" y="20"/>
                  </a:lnTo>
                  <a:lnTo>
                    <a:pt x="4" y="21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31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57" name="Rectangle 156"/>
          <p:cNvSpPr/>
          <p:nvPr/>
        </p:nvSpPr>
        <p:spPr>
          <a:xfrm>
            <a:off x="1518962" y="5100992"/>
            <a:ext cx="6045620" cy="181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/>
          <p:cNvSpPr txBox="1"/>
          <p:nvPr/>
        </p:nvSpPr>
        <p:spPr>
          <a:xfrm>
            <a:off x="3950328" y="5090149"/>
            <a:ext cx="1242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C-C-H angle [rad]</a:t>
            </a:r>
            <a:endParaRPr lang="en-US" sz="1200" dirty="0"/>
          </a:p>
        </p:txBody>
      </p:sp>
      <p:sp>
        <p:nvSpPr>
          <p:cNvPr id="160" name="Rectangle 159"/>
          <p:cNvSpPr/>
          <p:nvPr/>
        </p:nvSpPr>
        <p:spPr>
          <a:xfrm>
            <a:off x="612835" y="3951717"/>
            <a:ext cx="141064" cy="651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3356382" y="3915129"/>
            <a:ext cx="141064" cy="651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076911" y="3898830"/>
            <a:ext cx="141064" cy="651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/>
          <p:cNvSpPr txBox="1"/>
          <p:nvPr/>
        </p:nvSpPr>
        <p:spPr>
          <a:xfrm rot="16200000">
            <a:off x="224252" y="4058218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KER [eV]</a:t>
            </a:r>
            <a:endParaRPr lang="en-US" sz="1200" dirty="0"/>
          </a:p>
        </p:txBody>
      </p:sp>
      <p:sp>
        <p:nvSpPr>
          <p:cNvPr id="163" name="TextBox 162"/>
          <p:cNvSpPr txBox="1"/>
          <p:nvPr/>
        </p:nvSpPr>
        <p:spPr>
          <a:xfrm>
            <a:off x="1658288" y="3351407"/>
            <a:ext cx="4038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0 fs</a:t>
            </a:r>
            <a:endParaRPr lang="en-US" sz="1200" dirty="0"/>
          </a:p>
        </p:txBody>
      </p:sp>
      <p:sp>
        <p:nvSpPr>
          <p:cNvPr id="164" name="TextBox 163"/>
          <p:cNvSpPr txBox="1"/>
          <p:nvPr/>
        </p:nvSpPr>
        <p:spPr>
          <a:xfrm>
            <a:off x="4372746" y="3346160"/>
            <a:ext cx="4823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 fs</a:t>
            </a:r>
            <a:endParaRPr lang="en-US" sz="1200" dirty="0"/>
          </a:p>
        </p:txBody>
      </p:sp>
      <p:sp>
        <p:nvSpPr>
          <p:cNvPr id="165" name="TextBox 164"/>
          <p:cNvSpPr txBox="1"/>
          <p:nvPr/>
        </p:nvSpPr>
        <p:spPr>
          <a:xfrm>
            <a:off x="7081569" y="3354107"/>
            <a:ext cx="4830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 fs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367207" y="550725"/>
            <a:ext cx="5797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</a:rPr>
              <a:t>TOWARDS THE MOLECULAR MOVIE: </a:t>
            </a:r>
          </a:p>
          <a:p>
            <a:r>
              <a:rPr lang="en-US" sz="2400" dirty="0" smtClean="0">
                <a:solidFill>
                  <a:srgbClr val="993300"/>
                </a:solidFill>
              </a:rPr>
              <a:t>Fundamentals of Photochemistry in </a:t>
            </a:r>
            <a:r>
              <a:rPr lang="en-US" sz="2400" dirty="0" err="1" smtClean="0">
                <a:solidFill>
                  <a:srgbClr val="993300"/>
                </a:solidFill>
              </a:rPr>
              <a:t>Realtime</a:t>
            </a:r>
            <a:endParaRPr 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6099041" y="3133299"/>
            <a:ext cx="262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6600"/>
                </a:solidFill>
              </a:rPr>
              <a:t>V. Petrovic et al., submitted, 2014</a:t>
            </a:r>
            <a:endParaRPr lang="en-US" sz="1400" dirty="0">
              <a:solidFill>
                <a:srgbClr val="CC66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47780" y="5258593"/>
            <a:ext cx="53010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6600"/>
                </a:solidFill>
              </a:rPr>
              <a:t>K-shell ionization pump and K-shell ionization probe of </a:t>
            </a:r>
            <a:r>
              <a:rPr lang="en-US" sz="1600" b="1" dirty="0">
                <a:solidFill>
                  <a:srgbClr val="CC6600"/>
                </a:solidFill>
              </a:rPr>
              <a:t>C</a:t>
            </a:r>
            <a:r>
              <a:rPr lang="en-US" sz="1600" b="1" baseline="-25000" dirty="0">
                <a:solidFill>
                  <a:srgbClr val="CC6600"/>
                </a:solidFill>
              </a:rPr>
              <a:t>2</a:t>
            </a:r>
            <a:r>
              <a:rPr lang="en-US" sz="1600" b="1" dirty="0">
                <a:solidFill>
                  <a:srgbClr val="CC6600"/>
                </a:solidFill>
              </a:rPr>
              <a:t>H</a:t>
            </a:r>
            <a:r>
              <a:rPr lang="en-US" sz="1600" b="1" baseline="-25000" dirty="0">
                <a:solidFill>
                  <a:srgbClr val="CC6600"/>
                </a:solidFill>
              </a:rPr>
              <a:t>2</a:t>
            </a:r>
            <a:r>
              <a:rPr lang="en-US" sz="1600" b="1" dirty="0">
                <a:solidFill>
                  <a:srgbClr val="CC6600"/>
                </a:solidFill>
              </a:rPr>
              <a:t> </a:t>
            </a:r>
            <a:endParaRPr lang="en-US" sz="1600" b="1" dirty="0" smtClean="0">
              <a:solidFill>
                <a:srgbClr val="CC66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CC6600"/>
                </a:solidFill>
              </a:rPr>
              <a:t>C</a:t>
            </a:r>
            <a:r>
              <a:rPr lang="en-US" sz="1600" baseline="30000" dirty="0" smtClean="0">
                <a:solidFill>
                  <a:srgbClr val="CC6600"/>
                </a:solidFill>
              </a:rPr>
              <a:t>+</a:t>
            </a:r>
            <a:r>
              <a:rPr lang="en-US" sz="1600" dirty="0" smtClean="0">
                <a:solidFill>
                  <a:srgbClr val="CC6600"/>
                </a:solidFill>
              </a:rPr>
              <a:t>/C</a:t>
            </a:r>
            <a:r>
              <a:rPr lang="en-US" sz="1600" baseline="30000" dirty="0" smtClean="0">
                <a:solidFill>
                  <a:srgbClr val="CC6600"/>
                </a:solidFill>
              </a:rPr>
              <a:t>+</a:t>
            </a:r>
            <a:r>
              <a:rPr lang="en-US" sz="1600" dirty="0" smtClean="0">
                <a:solidFill>
                  <a:srgbClr val="CC6600"/>
                </a:solidFill>
              </a:rPr>
              <a:t>/H</a:t>
            </a:r>
            <a:r>
              <a:rPr lang="en-US" sz="1600" baseline="30000" dirty="0" smtClean="0">
                <a:solidFill>
                  <a:srgbClr val="CC6600"/>
                </a:solidFill>
              </a:rPr>
              <a:t>+</a:t>
            </a:r>
            <a:r>
              <a:rPr lang="en-US" sz="1600" dirty="0" smtClean="0">
                <a:solidFill>
                  <a:srgbClr val="CC6600"/>
                </a:solidFill>
              </a:rPr>
              <a:t>/H</a:t>
            </a:r>
            <a:r>
              <a:rPr lang="en-US" sz="1600" baseline="30000" dirty="0" smtClean="0">
                <a:solidFill>
                  <a:srgbClr val="CC6600"/>
                </a:solidFill>
              </a:rPr>
              <a:t>+</a:t>
            </a:r>
            <a:r>
              <a:rPr lang="en-US" sz="1600" dirty="0" smtClean="0">
                <a:solidFill>
                  <a:srgbClr val="CC6600"/>
                </a:solidFill>
              </a:rPr>
              <a:t> coincidences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6600"/>
                </a:solidFill>
              </a:rPr>
              <a:t>t</a:t>
            </a:r>
            <a:r>
              <a:rPr lang="en-US" sz="1600" dirty="0" smtClean="0">
                <a:solidFill>
                  <a:srgbClr val="CC6600"/>
                </a:solidFill>
              </a:rPr>
              <a:t>racking conformation changes in the C-C-H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6600"/>
                </a:solidFill>
              </a:rPr>
              <a:t>w</a:t>
            </a:r>
            <a:r>
              <a:rPr lang="en-US" sz="1600" dirty="0" smtClean="0">
                <a:solidFill>
                  <a:srgbClr val="CC6600"/>
                </a:solidFill>
              </a:rPr>
              <a:t>e lack statistics &amp; need high FEL </a:t>
            </a:r>
            <a:r>
              <a:rPr lang="en-US" sz="1600" dirty="0" err="1" smtClean="0">
                <a:solidFill>
                  <a:srgbClr val="CC6600"/>
                </a:solidFill>
              </a:rPr>
              <a:t>reprate</a:t>
            </a:r>
            <a:endParaRPr lang="en-US" sz="1600" dirty="0" smtClean="0">
              <a:solidFill>
                <a:srgbClr val="CC6600"/>
              </a:solidFill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>
            <a:off x="6385162" y="5871316"/>
            <a:ext cx="41394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 rot="10800000">
            <a:off x="6705849" y="5531996"/>
            <a:ext cx="380008" cy="678637"/>
            <a:chOff x="5426339" y="5601769"/>
            <a:chExt cx="380008" cy="678637"/>
          </a:xfrm>
        </p:grpSpPr>
        <p:sp>
          <p:nvSpPr>
            <p:cNvPr id="102" name="Rectangle 101"/>
            <p:cNvSpPr/>
            <p:nvPr/>
          </p:nvSpPr>
          <p:spPr>
            <a:xfrm rot="2895189">
              <a:off x="5461992" y="5792680"/>
              <a:ext cx="316815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 rot="7953715">
              <a:off x="5447243" y="6045302"/>
              <a:ext cx="316815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5635148" y="5847704"/>
              <a:ext cx="171199" cy="19983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5426339" y="5601769"/>
              <a:ext cx="171199" cy="199830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5426339" y="6080576"/>
              <a:ext cx="171199" cy="199830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Oval 109"/>
          <p:cNvSpPr/>
          <p:nvPr/>
        </p:nvSpPr>
        <p:spPr>
          <a:xfrm>
            <a:off x="6307326" y="5770971"/>
            <a:ext cx="171199" cy="19983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7901787" y="5455906"/>
            <a:ext cx="41394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8286776" y="5435694"/>
            <a:ext cx="316815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10800000">
            <a:off x="8222474" y="5349458"/>
            <a:ext cx="171199" cy="19983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 rot="10800000">
            <a:off x="8526798" y="5353256"/>
            <a:ext cx="171199" cy="19983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7599448" y="5431216"/>
            <a:ext cx="316815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 rot="10800000">
            <a:off x="7533209" y="5350828"/>
            <a:ext cx="171199" cy="19983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7823951" y="5355561"/>
            <a:ext cx="171199" cy="19983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91038" y="5643314"/>
            <a:ext cx="911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9933"/>
                </a:solidFill>
              </a:rPr>
              <a:t>Acetylene</a:t>
            </a:r>
            <a:endParaRPr lang="en-US" sz="1400" dirty="0">
              <a:solidFill>
                <a:srgbClr val="FF9933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154651" y="5173141"/>
            <a:ext cx="953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9933"/>
                </a:solidFill>
              </a:rPr>
              <a:t>Vinylidene</a:t>
            </a:r>
            <a:endParaRPr lang="en-US" sz="1400" dirty="0">
              <a:solidFill>
                <a:srgbClr val="FF9933"/>
              </a:solidFill>
            </a:endParaRPr>
          </a:p>
        </p:txBody>
      </p:sp>
      <p:sp>
        <p:nvSpPr>
          <p:cNvPr id="124" name="AutoShape 62"/>
          <p:cNvSpPr>
            <a:spLocks noChangeArrowheads="1"/>
          </p:cNvSpPr>
          <p:nvPr/>
        </p:nvSpPr>
        <p:spPr bwMode="auto">
          <a:xfrm>
            <a:off x="6233211" y="302784"/>
            <a:ext cx="2125376" cy="911554"/>
          </a:xfrm>
          <a:prstGeom prst="wedgeEllipseCallout">
            <a:avLst>
              <a:gd name="adj1" fmla="val -8508"/>
              <a:gd name="adj2" fmla="val 75521"/>
            </a:avLst>
          </a:prstGeom>
          <a:solidFill>
            <a:srgbClr val="FF99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e</a:t>
            </a:r>
            <a:r>
              <a:rPr lang="en-US" altLang="en-US" dirty="0" smtClean="0">
                <a:solidFill>
                  <a:schemeClr val="bg1"/>
                </a:solidFill>
              </a:rPr>
              <a:t>xample: LCLS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experiment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192389" y="6245754"/>
            <a:ext cx="2424963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Conformation Changes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7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698" y="317395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complete three-dimensional electron momentum density (EMD)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6214" y="1440262"/>
            <a:ext cx="8373786" cy="4901544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1" y="3907336"/>
            <a:ext cx="2775622" cy="22103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878608" y="4104958"/>
            <a:ext cx="2339945" cy="2120641"/>
            <a:chOff x="5878608" y="4141828"/>
            <a:chExt cx="2339945" cy="21206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7" t="2137" r="3601" b="17387"/>
            <a:stretch/>
          </p:blipFill>
          <p:spPr>
            <a:xfrm>
              <a:off x="5878608" y="4141828"/>
              <a:ext cx="2339945" cy="212064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996528" y="4396105"/>
              <a:ext cx="206478" cy="78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78972" y="5263798"/>
              <a:ext cx="206478" cy="78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16073" y="4811516"/>
              <a:ext cx="206478" cy="78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71" y="1548745"/>
            <a:ext cx="2914650" cy="2762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2007000">
            <a:off x="6991896" y="4043592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d</a:t>
            </a:r>
            <a:r>
              <a:rPr lang="en-US" sz="1000" b="1" dirty="0" smtClean="0">
                <a:latin typeface="Symbol" panose="05050102010706020507" pitchFamily="18" charset="2"/>
              </a:rPr>
              <a:t>l</a:t>
            </a:r>
            <a:r>
              <a:rPr lang="en-US" sz="1000" b="1" dirty="0" smtClean="0"/>
              <a:t> = h/(</a:t>
            </a:r>
            <a:r>
              <a:rPr lang="en-US" sz="1000" b="1" dirty="0" err="1" smtClean="0"/>
              <a:t>m</a:t>
            </a:r>
            <a:r>
              <a:rPr lang="en-US" sz="1000" b="1" baseline="-25000" dirty="0" err="1" smtClean="0"/>
              <a:t>e</a:t>
            </a:r>
            <a:r>
              <a:rPr lang="en-US" sz="1000" b="1" dirty="0" err="1" smtClean="0"/>
              <a:t>c</a:t>
            </a:r>
            <a:r>
              <a:rPr lang="en-US" sz="1000" b="1" dirty="0" smtClean="0"/>
              <a:t>) (1 – </a:t>
            </a:r>
            <a:r>
              <a:rPr lang="en-US" sz="1000" b="1" dirty="0" err="1" smtClean="0"/>
              <a:t>cos</a:t>
            </a:r>
            <a:r>
              <a:rPr lang="en-US" sz="1000" b="1" dirty="0" err="1" smtClean="0">
                <a:latin typeface="Symbol" panose="05050102010706020507" pitchFamily="18" charset="2"/>
              </a:rPr>
              <a:t>Q</a:t>
            </a:r>
            <a:r>
              <a:rPr lang="en-US" sz="1000" b="1" dirty="0" smtClean="0"/>
              <a:t>)</a:t>
            </a:r>
            <a:endParaRPr lang="en-US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41954" y="2191490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Nucleus at rest</a:t>
            </a:r>
            <a:endParaRPr lang="en-US" sz="1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4702" y="522322"/>
            <a:ext cx="7997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514600" algn="l"/>
              </a:tabLst>
            </a:pPr>
            <a:r>
              <a:rPr lang="en-US" sz="2400" b="1" dirty="0">
                <a:solidFill>
                  <a:srgbClr val="993300"/>
                </a:solidFill>
              </a:rPr>
              <a:t>Radiation Damage: </a:t>
            </a:r>
            <a:r>
              <a:rPr lang="en-US" sz="2400" b="1" dirty="0" smtClean="0">
                <a:solidFill>
                  <a:srgbClr val="993300"/>
                </a:solidFill>
              </a:rPr>
              <a:t>	</a:t>
            </a:r>
            <a:r>
              <a:rPr lang="en-US" sz="2400" dirty="0" smtClean="0">
                <a:solidFill>
                  <a:srgbClr val="993300"/>
                </a:solidFill>
              </a:rPr>
              <a:t>Photon </a:t>
            </a:r>
            <a:r>
              <a:rPr lang="en-US" sz="2400" dirty="0">
                <a:solidFill>
                  <a:srgbClr val="993300"/>
                </a:solidFill>
              </a:rPr>
              <a:t>interaction with soft tissue </a:t>
            </a:r>
          </a:p>
          <a:p>
            <a:pPr>
              <a:tabLst>
                <a:tab pos="2514600" algn="l"/>
              </a:tabLst>
            </a:pPr>
            <a:r>
              <a:rPr lang="en-US" sz="2400" dirty="0" smtClean="0">
                <a:solidFill>
                  <a:srgbClr val="993300"/>
                </a:solidFill>
              </a:rPr>
              <a:t>	Attenuation </a:t>
            </a:r>
            <a:r>
              <a:rPr lang="en-US" sz="2400" dirty="0">
                <a:solidFill>
                  <a:srgbClr val="993300"/>
                </a:solidFill>
              </a:rPr>
              <a:t>mechanism of </a:t>
            </a:r>
            <a:r>
              <a:rPr lang="en-US" sz="2400" dirty="0" smtClean="0">
                <a:solidFill>
                  <a:srgbClr val="993300"/>
                </a:solidFill>
              </a:rPr>
              <a:t>x-rays (&gt; 5 </a:t>
            </a:r>
            <a:r>
              <a:rPr lang="en-US" sz="2400" dirty="0" err="1" smtClean="0">
                <a:solidFill>
                  <a:srgbClr val="993300"/>
                </a:solidFill>
              </a:rPr>
              <a:t>keV</a:t>
            </a:r>
            <a:r>
              <a:rPr lang="en-US" sz="2400" dirty="0" smtClean="0">
                <a:solidFill>
                  <a:srgbClr val="993300"/>
                </a:solidFill>
              </a:rPr>
              <a:t>)</a:t>
            </a:r>
            <a:endParaRPr lang="en-US" sz="2400" dirty="0">
              <a:solidFill>
                <a:srgbClr val="99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911" y="3213232"/>
            <a:ext cx="505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investigate fixed in space </a:t>
            </a:r>
            <a:r>
              <a:rPr lang="en-US" b="1" dirty="0">
                <a:solidFill>
                  <a:srgbClr val="993300"/>
                </a:solidFill>
              </a:rPr>
              <a:t>Water and Water </a:t>
            </a:r>
            <a:r>
              <a:rPr lang="en-US" b="1" dirty="0" smtClean="0">
                <a:solidFill>
                  <a:srgbClr val="993300"/>
                </a:solidFill>
              </a:rPr>
              <a:t>clusters</a:t>
            </a:r>
          </a:p>
          <a:p>
            <a:r>
              <a:rPr lang="en-US" dirty="0" smtClean="0">
                <a:solidFill>
                  <a:srgbClr val="993300"/>
                </a:solidFill>
              </a:rPr>
              <a:t>(time resolved pump-probe might be just in reach)</a:t>
            </a:r>
            <a:endParaRPr lang="en-US" dirty="0">
              <a:solidFill>
                <a:srgbClr val="99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585" y="1664047"/>
            <a:ext cx="4964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93300"/>
                </a:solidFill>
              </a:rPr>
              <a:t>Compton Scattering probes: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complete </a:t>
            </a:r>
            <a:r>
              <a:rPr lang="en-US" dirty="0">
                <a:solidFill>
                  <a:srgbClr val="993300"/>
                </a:solidFill>
              </a:rPr>
              <a:t>three-dimensional electron momentum density (EMD)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93300"/>
                </a:solidFill>
              </a:rPr>
              <a:t>part of </a:t>
            </a:r>
            <a:r>
              <a:rPr lang="en-US" dirty="0" err="1" smtClean="0">
                <a:solidFill>
                  <a:srgbClr val="993300"/>
                </a:solidFill>
              </a:rPr>
              <a:t>wavefunction</a:t>
            </a:r>
            <a:r>
              <a:rPr lang="en-US" dirty="0" smtClean="0">
                <a:solidFill>
                  <a:srgbClr val="993300"/>
                </a:solidFill>
              </a:rPr>
              <a:t> sensitive to electron-electron correlation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32820" y="4154986"/>
            <a:ext cx="2632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993300"/>
                </a:solidFill>
              </a:rPr>
              <a:t>h</a:t>
            </a:r>
            <a:r>
              <a:rPr lang="en-US" sz="1600" u="sng" dirty="0" smtClean="0">
                <a:solidFill>
                  <a:srgbClr val="993300"/>
                </a:solidFill>
              </a:rPr>
              <a:t>igh intensity &amp; </a:t>
            </a:r>
            <a:r>
              <a:rPr lang="en-US" sz="1600" u="sng" dirty="0" err="1" smtClean="0">
                <a:solidFill>
                  <a:srgbClr val="993300"/>
                </a:solidFill>
              </a:rPr>
              <a:t>reprate</a:t>
            </a:r>
            <a:r>
              <a:rPr lang="en-US" sz="1600" u="sng" dirty="0" smtClean="0">
                <a:solidFill>
                  <a:srgbClr val="993300"/>
                </a:solidFill>
              </a:rPr>
              <a:t>: </a:t>
            </a:r>
            <a:r>
              <a:rPr lang="en-US" sz="1600" dirty="0" smtClean="0">
                <a:solidFill>
                  <a:srgbClr val="993300"/>
                </a:solidFill>
              </a:rPr>
              <a:t>compensate tiny cross </a:t>
            </a:r>
            <a:r>
              <a:rPr lang="en-US" sz="1600" dirty="0">
                <a:solidFill>
                  <a:srgbClr val="993300"/>
                </a:solidFill>
              </a:rPr>
              <a:t>sections (10</a:t>
            </a:r>
            <a:r>
              <a:rPr lang="en-US" sz="1600" baseline="30000" dirty="0">
                <a:solidFill>
                  <a:srgbClr val="993300"/>
                </a:solidFill>
              </a:rPr>
              <a:t>−24</a:t>
            </a:r>
            <a:r>
              <a:rPr lang="en-US" sz="1600" dirty="0">
                <a:solidFill>
                  <a:srgbClr val="993300"/>
                </a:solidFill>
              </a:rPr>
              <a:t> cm</a:t>
            </a:r>
            <a:r>
              <a:rPr lang="en-US" sz="1600" baseline="30000" dirty="0">
                <a:solidFill>
                  <a:srgbClr val="993300"/>
                </a:solidFill>
              </a:rPr>
              <a:t>2</a:t>
            </a:r>
            <a:r>
              <a:rPr lang="en-US" sz="1600" dirty="0">
                <a:solidFill>
                  <a:srgbClr val="993300"/>
                </a:solidFill>
              </a:rPr>
              <a:t>)</a:t>
            </a:r>
            <a:endParaRPr lang="en-US" sz="1600" dirty="0" smtClean="0">
              <a:solidFill>
                <a:srgbClr val="993300"/>
              </a:solidFill>
            </a:endParaRPr>
          </a:p>
          <a:p>
            <a:endParaRPr lang="en-US" sz="1600" dirty="0" smtClean="0">
              <a:solidFill>
                <a:srgbClr val="993300"/>
              </a:solidFill>
            </a:endParaRPr>
          </a:p>
          <a:p>
            <a:r>
              <a:rPr lang="en-US" sz="1600" u="sng" dirty="0">
                <a:solidFill>
                  <a:srgbClr val="993300"/>
                </a:solidFill>
              </a:rPr>
              <a:t>c</a:t>
            </a:r>
            <a:r>
              <a:rPr lang="en-US" sz="1600" u="sng" dirty="0" smtClean="0">
                <a:solidFill>
                  <a:srgbClr val="993300"/>
                </a:solidFill>
              </a:rPr>
              <a:t>oincidences with ions: </a:t>
            </a:r>
            <a:r>
              <a:rPr lang="en-US" sz="1600" dirty="0" smtClean="0">
                <a:solidFill>
                  <a:srgbClr val="993300"/>
                </a:solidFill>
              </a:rPr>
              <a:t>molecular frames &amp; clean identification (pollution by absorption with 10</a:t>
            </a:r>
            <a:r>
              <a:rPr lang="en-US" sz="1600" baseline="30000" dirty="0" smtClean="0">
                <a:solidFill>
                  <a:srgbClr val="993300"/>
                </a:solidFill>
              </a:rPr>
              <a:t>-20</a:t>
            </a:r>
            <a:r>
              <a:rPr lang="en-US" sz="1600" dirty="0" smtClean="0">
                <a:solidFill>
                  <a:srgbClr val="993300"/>
                </a:solidFill>
              </a:rPr>
              <a:t> cm</a:t>
            </a:r>
            <a:r>
              <a:rPr lang="en-US" sz="1600" baseline="30000" dirty="0" smtClean="0">
                <a:solidFill>
                  <a:srgbClr val="993300"/>
                </a:solidFill>
              </a:rPr>
              <a:t>2</a:t>
            </a:r>
            <a:r>
              <a:rPr lang="en-US" sz="1600" dirty="0" smtClean="0">
                <a:solidFill>
                  <a:srgbClr val="993300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5261" y="1240510"/>
            <a:ext cx="1471462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</a:t>
            </a:r>
            <a:r>
              <a:rPr lang="en-US" b="1" dirty="0" smtClean="0">
                <a:solidFill>
                  <a:schemeClr val="bg1"/>
                </a:solidFill>
              </a:rPr>
              <a:t>ard X-rays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1445" y="491205"/>
            <a:ext cx="8074742" cy="5887471"/>
          </a:xfrm>
          <a:prstGeom prst="rect">
            <a:avLst/>
          </a:prstGeom>
          <a:solidFill>
            <a:srgbClr val="FFCC99"/>
          </a:solidFill>
          <a:ln w="190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0046" y="709205"/>
            <a:ext cx="7639664" cy="546299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36954" y="4328045"/>
            <a:ext cx="47641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993300"/>
                </a:solidFill>
              </a:rPr>
              <a:t>“What mechanisms are behind </a:t>
            </a:r>
          </a:p>
          <a:p>
            <a:r>
              <a:rPr lang="en-US" sz="2400" dirty="0">
                <a:solidFill>
                  <a:srgbClr val="993300"/>
                </a:solidFill>
              </a:rPr>
              <a:t> </a:t>
            </a:r>
            <a:r>
              <a:rPr lang="en-US" sz="2400" dirty="0" smtClean="0">
                <a:solidFill>
                  <a:srgbClr val="993300"/>
                </a:solidFill>
              </a:rPr>
              <a:t> electron emissions and where do     </a:t>
            </a:r>
          </a:p>
          <a:p>
            <a:r>
              <a:rPr lang="en-US" sz="2400" dirty="0">
                <a:solidFill>
                  <a:srgbClr val="993300"/>
                </a:solidFill>
              </a:rPr>
              <a:t> </a:t>
            </a:r>
            <a:r>
              <a:rPr lang="en-US" sz="2400" dirty="0" smtClean="0">
                <a:solidFill>
                  <a:srgbClr val="993300"/>
                </a:solidFill>
              </a:rPr>
              <a:t> these particles go with respect to </a:t>
            </a:r>
          </a:p>
          <a:p>
            <a:r>
              <a:rPr lang="en-US" sz="2400" dirty="0">
                <a:solidFill>
                  <a:srgbClr val="993300"/>
                </a:solidFill>
              </a:rPr>
              <a:t> </a:t>
            </a:r>
            <a:r>
              <a:rPr lang="en-US" sz="2400" dirty="0" smtClean="0">
                <a:solidFill>
                  <a:srgbClr val="993300"/>
                </a:solidFill>
              </a:rPr>
              <a:t> the molecular structure ?”</a:t>
            </a:r>
            <a:endParaRPr lang="en-US" sz="2400" dirty="0">
              <a:solidFill>
                <a:srgbClr val="99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4766" y="935711"/>
            <a:ext cx="496860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993300"/>
                </a:solidFill>
              </a:rPr>
              <a:t>Fundamentals of Chemistry:</a:t>
            </a:r>
          </a:p>
          <a:p>
            <a:endParaRPr lang="en-US" sz="500" dirty="0" smtClean="0">
              <a:solidFill>
                <a:srgbClr val="993300"/>
              </a:solidFill>
            </a:endParaRPr>
          </a:p>
          <a:p>
            <a:r>
              <a:rPr lang="en-US" sz="3200" dirty="0" smtClean="0">
                <a:solidFill>
                  <a:srgbClr val="993300"/>
                </a:solidFill>
              </a:rPr>
              <a:t>Forming and </a:t>
            </a:r>
          </a:p>
          <a:p>
            <a:r>
              <a:rPr lang="en-US" sz="3200" dirty="0" smtClean="0">
                <a:solidFill>
                  <a:srgbClr val="993300"/>
                </a:solidFill>
              </a:rPr>
              <a:t>breaking molecular bonds</a:t>
            </a:r>
            <a:endParaRPr lang="en-US" sz="3200" dirty="0">
              <a:solidFill>
                <a:srgbClr val="99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6954" y="2737612"/>
            <a:ext cx="5998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993300"/>
                </a:solidFill>
                <a:ea typeface="Times New Roman" panose="02020603050405020304" pitchFamily="18" charset="0"/>
              </a:rPr>
              <a:t>“How does nuclear dynamics induce electronic </a:t>
            </a:r>
            <a:r>
              <a:rPr lang="en-US" sz="2400" dirty="0" smtClean="0">
                <a:solidFill>
                  <a:srgbClr val="993300"/>
                </a:solidFill>
                <a:ea typeface="Times New Roman" panose="02020603050405020304" pitchFamily="18" charset="0"/>
              </a:rPr>
              <a:t>   </a:t>
            </a:r>
          </a:p>
          <a:p>
            <a:pPr lvl="0"/>
            <a:r>
              <a:rPr lang="en-US" sz="2400" dirty="0">
                <a:solidFill>
                  <a:srgbClr val="9933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993300"/>
                </a:solidFill>
                <a:ea typeface="Times New Roman" panose="02020603050405020304" pitchFamily="18" charset="0"/>
              </a:rPr>
              <a:t> transitions </a:t>
            </a:r>
            <a:r>
              <a:rPr lang="en-US" sz="2400" dirty="0">
                <a:solidFill>
                  <a:srgbClr val="993300"/>
                </a:solidFill>
                <a:ea typeface="Times New Roman" panose="02020603050405020304" pitchFamily="18" charset="0"/>
              </a:rPr>
              <a:t>?” and vice versa </a:t>
            </a:r>
            <a:r>
              <a:rPr lang="en-US" sz="2400" dirty="0" smtClean="0">
                <a:solidFill>
                  <a:srgbClr val="993300"/>
                </a:solidFill>
                <a:ea typeface="Times New Roman" panose="02020603050405020304" pitchFamily="18" charset="0"/>
              </a:rPr>
              <a:t>“</a:t>
            </a:r>
            <a:r>
              <a:rPr lang="en-US" sz="2400" dirty="0">
                <a:solidFill>
                  <a:srgbClr val="993300"/>
                </a:solidFill>
                <a:ea typeface="Times New Roman" panose="02020603050405020304" pitchFamily="18" charset="0"/>
              </a:rPr>
              <a:t>how do </a:t>
            </a:r>
            <a:endParaRPr lang="en-US" sz="2400" dirty="0" smtClean="0">
              <a:solidFill>
                <a:srgbClr val="993300"/>
              </a:solidFill>
              <a:ea typeface="Times New Roman" panose="02020603050405020304" pitchFamily="18" charset="0"/>
            </a:endParaRPr>
          </a:p>
          <a:p>
            <a:pPr lvl="0"/>
            <a:r>
              <a:rPr lang="en-US" sz="2400" dirty="0">
                <a:solidFill>
                  <a:srgbClr val="993300"/>
                </a:solidFill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993300"/>
                </a:solidFill>
                <a:ea typeface="Times New Roman" panose="02020603050405020304" pitchFamily="18" charset="0"/>
              </a:rPr>
              <a:t> electronic </a:t>
            </a:r>
            <a:r>
              <a:rPr lang="en-US" sz="2400" dirty="0">
                <a:solidFill>
                  <a:srgbClr val="993300"/>
                </a:solidFill>
                <a:ea typeface="Times New Roman" panose="02020603050405020304" pitchFamily="18" charset="0"/>
              </a:rPr>
              <a:t>transitions drive nuclear motion </a:t>
            </a:r>
            <a:r>
              <a:rPr lang="en-US" sz="2400" dirty="0" smtClean="0">
                <a:solidFill>
                  <a:srgbClr val="993300"/>
                </a:solidFill>
                <a:ea typeface="Times New Roman" panose="02020603050405020304" pitchFamily="18" charset="0"/>
              </a:rPr>
              <a:t>?”</a:t>
            </a:r>
            <a:endParaRPr lang="en-US" sz="2400" dirty="0">
              <a:solidFill>
                <a:srgbClr val="993300"/>
              </a:solidFill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09" y="402716"/>
            <a:ext cx="2807308" cy="1775082"/>
          </a:xfrm>
          <a:prstGeom prst="rect">
            <a:avLst/>
          </a:prstGeom>
          <a:effectLst>
            <a:outerShdw blurRad="50800" dist="508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586" descr="MCNA00121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90" y="711369"/>
            <a:ext cx="1743080" cy="1095348"/>
          </a:xfrm>
          <a:prstGeom prst="rect">
            <a:avLst/>
          </a:prstGeom>
          <a:noFill/>
          <a:ln>
            <a:noFill/>
          </a:ln>
          <a:effectLst>
            <a:outerShdw blurRad="50800" dist="76200" dir="30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1504" y="2150787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6600"/>
                </a:solidFill>
              </a:rPr>
              <a:t>m</a:t>
            </a:r>
            <a:r>
              <a:rPr lang="en-US" dirty="0" smtClean="0">
                <a:solidFill>
                  <a:srgbClr val="CC6600"/>
                </a:solidFill>
              </a:rPr>
              <a:t>olecular puzzle</a:t>
            </a:r>
            <a:endParaRPr lang="en-US" dirty="0">
              <a:solidFill>
                <a:srgbClr val="CC66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313" y="4017395"/>
            <a:ext cx="1438236" cy="21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2232" y="390831"/>
            <a:ext cx="8782665" cy="6127955"/>
          </a:xfrm>
          <a:prstGeom prst="rect">
            <a:avLst/>
          </a:prstGeom>
          <a:solidFill>
            <a:srgbClr val="FFCC99"/>
          </a:solidFill>
          <a:ln w="190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9214" y="560439"/>
            <a:ext cx="8428702" cy="5781367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0701" y="772904"/>
            <a:ext cx="7945990" cy="5279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4033" y="828964"/>
            <a:ext cx="4678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993300"/>
                </a:solidFill>
              </a:rPr>
              <a:t>Potential AMOS </a:t>
            </a:r>
            <a:r>
              <a:rPr lang="en-US" sz="2400" b="1" u="sng" dirty="0" smtClean="0">
                <a:solidFill>
                  <a:srgbClr val="993300"/>
                </a:solidFill>
              </a:rPr>
              <a:t>Research Program:</a:t>
            </a:r>
            <a:endParaRPr lang="en-US" sz="2400" b="1" u="sng" dirty="0">
              <a:solidFill>
                <a:srgbClr val="9933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3325" y="1416743"/>
            <a:ext cx="609478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993300"/>
                </a:solidFill>
                <a:ea typeface="Calibri" panose="020F0502020204030204" pitchFamily="34" charset="0"/>
              </a:rPr>
              <a:t>a</a:t>
            </a:r>
            <a:r>
              <a:rPr lang="en-US" sz="2600" dirty="0" smtClean="0">
                <a:solidFill>
                  <a:srgbClr val="993300"/>
                </a:solidFill>
                <a:ea typeface="Calibri" panose="020F0502020204030204" pitchFamily="34" charset="0"/>
              </a:rPr>
              <a:t>.) </a:t>
            </a:r>
            <a:r>
              <a:rPr lang="en-US" sz="2600" dirty="0">
                <a:solidFill>
                  <a:srgbClr val="993300"/>
                </a:solidFill>
                <a:ea typeface="Calibri" panose="020F0502020204030204" pitchFamily="34" charset="0"/>
              </a:rPr>
              <a:t>Structural imaging </a:t>
            </a:r>
            <a:r>
              <a:rPr lang="en-US" sz="2600" dirty="0" smtClean="0">
                <a:solidFill>
                  <a:srgbClr val="993300"/>
                </a:solidFill>
                <a:ea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993300"/>
                </a:solidFill>
                <a:ea typeface="Calibri" panose="020F0502020204030204" pitchFamily="34" charset="0"/>
              </a:rPr>
              <a:t> </a:t>
            </a:r>
            <a:r>
              <a:rPr lang="en-US" sz="2600" dirty="0" smtClean="0">
                <a:solidFill>
                  <a:srgbClr val="993300"/>
                </a:solidFill>
                <a:ea typeface="Calibri" panose="020F0502020204030204" pitchFamily="34" charset="0"/>
              </a:rPr>
              <a:t>     of </a:t>
            </a:r>
            <a:r>
              <a:rPr lang="en-US" sz="2600" dirty="0">
                <a:solidFill>
                  <a:srgbClr val="993300"/>
                </a:solidFill>
                <a:ea typeface="Calibri" panose="020F0502020204030204" pitchFamily="34" charset="0"/>
              </a:rPr>
              <a:t>molecular </a:t>
            </a:r>
            <a:r>
              <a:rPr lang="en-US" sz="2600" dirty="0" smtClean="0">
                <a:solidFill>
                  <a:srgbClr val="993300"/>
                </a:solidFill>
                <a:ea typeface="Calibri" panose="020F0502020204030204" pitchFamily="34" charset="0"/>
              </a:rPr>
              <a:t>bonds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 smtClean="0">
                <a:solidFill>
                  <a:srgbClr val="993300"/>
                </a:solidFill>
                <a:ea typeface="Calibri" panose="020F0502020204030204" pitchFamily="34" charset="0"/>
              </a:rPr>
              <a:t>       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993300"/>
                </a:solidFill>
                <a:ea typeface="Calibri" panose="020F0502020204030204" pitchFamily="34" charset="0"/>
              </a:rPr>
              <a:t>        </a:t>
            </a:r>
            <a:r>
              <a:rPr lang="en-US" dirty="0" smtClean="0">
                <a:solidFill>
                  <a:srgbClr val="CC6600"/>
                </a:solidFill>
                <a:ea typeface="Calibri" panose="020F0502020204030204" pitchFamily="34" charset="0"/>
              </a:rPr>
              <a:t>static and time resolved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en-US" sz="2600" dirty="0">
                <a:solidFill>
                  <a:srgbClr val="993300"/>
                </a:solidFill>
                <a:ea typeface="Calibri" panose="020F0502020204030204" pitchFamily="34" charset="0"/>
              </a:rPr>
              <a:t>b.) Molecular dynamics </a:t>
            </a:r>
            <a:r>
              <a:rPr lang="en-US" sz="2600" dirty="0" smtClean="0">
                <a:solidFill>
                  <a:srgbClr val="993300"/>
                </a:solidFill>
                <a:ea typeface="Calibri" panose="020F0502020204030204" pitchFamily="34" charset="0"/>
              </a:rPr>
              <a:t>in the formation </a:t>
            </a:r>
          </a:p>
          <a:p>
            <a:pPr>
              <a:defRPr/>
            </a:pPr>
            <a:r>
              <a:rPr lang="en-US" sz="2600" dirty="0">
                <a:solidFill>
                  <a:srgbClr val="993300"/>
                </a:solidFill>
                <a:ea typeface="Calibri" panose="020F0502020204030204" pitchFamily="34" charset="0"/>
              </a:rPr>
              <a:t> </a:t>
            </a:r>
            <a:r>
              <a:rPr lang="en-US" sz="2600" dirty="0" smtClean="0">
                <a:solidFill>
                  <a:srgbClr val="993300"/>
                </a:solidFill>
                <a:ea typeface="Calibri" panose="020F0502020204030204" pitchFamily="34" charset="0"/>
              </a:rPr>
              <a:t>     &amp; breaking of </a:t>
            </a:r>
            <a:r>
              <a:rPr lang="en-US" sz="2600" dirty="0">
                <a:solidFill>
                  <a:srgbClr val="993300"/>
                </a:solidFill>
                <a:ea typeface="Calibri" panose="020F0502020204030204" pitchFamily="34" charset="0"/>
              </a:rPr>
              <a:t>complex </a:t>
            </a:r>
            <a:r>
              <a:rPr lang="en-US" sz="2600" dirty="0" smtClean="0">
                <a:solidFill>
                  <a:srgbClr val="993300"/>
                </a:solidFill>
                <a:ea typeface="Calibri" panose="020F0502020204030204" pitchFamily="34" charset="0"/>
              </a:rPr>
              <a:t>molecules</a:t>
            </a:r>
          </a:p>
          <a:p>
            <a:pPr>
              <a:defRPr/>
            </a:pPr>
            <a:endParaRPr lang="en-US" sz="800" dirty="0" smtClean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993300"/>
                </a:solidFill>
                <a:ea typeface="Calibri" panose="020F0502020204030204" pitchFamily="34" charset="0"/>
              </a:rPr>
              <a:t>        </a:t>
            </a:r>
            <a:r>
              <a:rPr lang="en-US" dirty="0" smtClean="0">
                <a:solidFill>
                  <a:srgbClr val="CC6600"/>
                </a:solidFill>
                <a:ea typeface="Calibri" panose="020F0502020204030204" pitchFamily="34" charset="0"/>
              </a:rPr>
              <a:t>probing PES, finding Conical Intersections,</a:t>
            </a:r>
          </a:p>
          <a:p>
            <a:pPr>
              <a:defRPr/>
            </a:pPr>
            <a:r>
              <a:rPr lang="en-US" dirty="0" smtClean="0">
                <a:solidFill>
                  <a:srgbClr val="CC6600"/>
                </a:solidFill>
                <a:ea typeface="Calibri" panose="020F0502020204030204" pitchFamily="34" charset="0"/>
              </a:rPr>
              <a:t>        non-Born Oppenheimer behavior</a:t>
            </a:r>
          </a:p>
          <a:p>
            <a:pPr>
              <a:defRPr/>
            </a:pPr>
            <a:endParaRPr lang="en-US" sz="2000" dirty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en-US" altLang="en-US" sz="2600" dirty="0">
                <a:solidFill>
                  <a:srgbClr val="9933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c.) Mechanisms of </a:t>
            </a:r>
            <a:r>
              <a:rPr lang="en-US" altLang="en-US" sz="2600" dirty="0" smtClean="0">
                <a:solidFill>
                  <a:srgbClr val="9933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light-matter interaction</a:t>
            </a:r>
          </a:p>
          <a:p>
            <a:pPr>
              <a:defRPr/>
            </a:pPr>
            <a:r>
              <a:rPr lang="en-US" altLang="en-US" sz="2600" dirty="0">
                <a:solidFill>
                  <a:srgbClr val="9933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rgbClr val="9933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and </a:t>
            </a:r>
            <a:r>
              <a:rPr lang="en-US" altLang="en-US" sz="2600" dirty="0">
                <a:solidFill>
                  <a:srgbClr val="9933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dissociation </a:t>
            </a:r>
            <a:r>
              <a:rPr lang="en-US" altLang="en-US" sz="2600" dirty="0" smtClean="0">
                <a:solidFill>
                  <a:srgbClr val="9933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processes</a:t>
            </a:r>
          </a:p>
          <a:p>
            <a:pPr>
              <a:defRPr/>
            </a:pPr>
            <a:r>
              <a:rPr lang="en-US" sz="800" dirty="0" smtClean="0">
                <a:solidFill>
                  <a:srgbClr val="9933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</a:p>
          <a:p>
            <a:pPr>
              <a:defRPr/>
            </a:pPr>
            <a:r>
              <a:rPr lang="en-US" dirty="0" smtClean="0">
                <a:solidFill>
                  <a:srgbClr val="9933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dirty="0" smtClean="0">
                <a:solidFill>
                  <a:srgbClr val="CC66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incl. non-linear, Compton scattering</a:t>
            </a:r>
            <a:endParaRPr lang="en-US" dirty="0">
              <a:solidFill>
                <a:srgbClr val="CC6600"/>
              </a:solidFill>
              <a:ea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"/>
          <a:stretch/>
        </p:blipFill>
        <p:spPr>
          <a:xfrm>
            <a:off x="5133167" y="1196919"/>
            <a:ext cx="1294352" cy="1529846"/>
          </a:xfrm>
          <a:prstGeom prst="rect">
            <a:avLst/>
          </a:prstGeom>
        </p:spPr>
      </p:pic>
      <p:pic>
        <p:nvPicPr>
          <p:cNvPr id="28" name="molecular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858" t="23835" r="5710" b="21667"/>
          <a:stretch/>
        </p:blipFill>
        <p:spPr>
          <a:xfrm>
            <a:off x="6280285" y="1187407"/>
            <a:ext cx="2133889" cy="102779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407491" y="2267331"/>
            <a:ext cx="921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9966"/>
                </a:solidFill>
              </a:rPr>
              <a:t>diffractive</a:t>
            </a:r>
            <a:endParaRPr lang="en-US" sz="1400" dirty="0">
              <a:solidFill>
                <a:srgbClr val="FF996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60066" y="2178941"/>
            <a:ext cx="140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9966"/>
                </a:solidFill>
              </a:rPr>
              <a:t>dream of the </a:t>
            </a:r>
          </a:p>
          <a:p>
            <a:pPr algn="r"/>
            <a:r>
              <a:rPr lang="en-US" sz="1400" dirty="0">
                <a:solidFill>
                  <a:srgbClr val="FF9966"/>
                </a:solidFill>
              </a:rPr>
              <a:t>m</a:t>
            </a:r>
            <a:r>
              <a:rPr lang="en-US" sz="1400" dirty="0" smtClean="0">
                <a:solidFill>
                  <a:srgbClr val="FF9966"/>
                </a:solidFill>
              </a:rPr>
              <a:t>olecular movie</a:t>
            </a:r>
            <a:endParaRPr lang="en-US" sz="1400" dirty="0">
              <a:solidFill>
                <a:srgbClr val="FF9966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47229" y="783698"/>
            <a:ext cx="1282339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Microscopy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04" y="3380797"/>
            <a:ext cx="1692129" cy="147801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20621" y="4367775"/>
            <a:ext cx="974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9966"/>
                </a:solidFill>
              </a:rPr>
              <a:t>Energy</a:t>
            </a:r>
          </a:p>
          <a:p>
            <a:r>
              <a:rPr lang="en-US" sz="1400" dirty="0" smtClean="0">
                <a:solidFill>
                  <a:srgbClr val="FF9966"/>
                </a:solidFill>
              </a:rPr>
              <a:t>dissipation</a:t>
            </a:r>
            <a:endParaRPr lang="en-US" sz="1400" dirty="0">
              <a:solidFill>
                <a:srgbClr val="FF996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83986" y="3038987"/>
            <a:ext cx="1452257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Spectroscopy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599" b="3505"/>
          <a:stretch/>
        </p:blipFill>
        <p:spPr>
          <a:xfrm>
            <a:off x="4802724" y="5450198"/>
            <a:ext cx="1584731" cy="78422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402375" y="5871853"/>
            <a:ext cx="2206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9966"/>
                </a:solidFill>
              </a:rPr>
              <a:t>e</a:t>
            </a:r>
            <a:r>
              <a:rPr lang="en-US" sz="1400" dirty="0" smtClean="0">
                <a:solidFill>
                  <a:srgbClr val="FF9966"/>
                </a:solidFill>
              </a:rPr>
              <a:t>nergy and particle transfer</a:t>
            </a:r>
            <a:endParaRPr lang="en-US" sz="1400" dirty="0">
              <a:solidFill>
                <a:srgbClr val="FF996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36299" y="5122029"/>
            <a:ext cx="2420343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Kinematics &amp; Dynamics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4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3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230" y="387144"/>
            <a:ext cx="8782665" cy="6127955"/>
          </a:xfrm>
          <a:prstGeom prst="rect">
            <a:avLst/>
          </a:prstGeom>
          <a:solidFill>
            <a:srgbClr val="FFCC99"/>
          </a:solidFill>
          <a:ln w="190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9214" y="560439"/>
            <a:ext cx="8428702" cy="5781367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337" y="949876"/>
            <a:ext cx="766045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993300"/>
                </a:solidFill>
              </a:rPr>
              <a:t>SLAC II: new FEL capabilities </a:t>
            </a:r>
          </a:p>
          <a:p>
            <a:endParaRPr lang="en-US" sz="2400" b="1" dirty="0" smtClean="0">
              <a:solidFill>
                <a:srgbClr val="99330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993300"/>
                </a:solidFill>
              </a:rPr>
              <a:t>1 MHz repetition rate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993300"/>
                </a:solidFill>
              </a:rPr>
              <a:t>2 </a:t>
            </a:r>
            <a:r>
              <a:rPr lang="en-US" sz="2800" dirty="0" err="1" smtClean="0">
                <a:solidFill>
                  <a:srgbClr val="993300"/>
                </a:solidFill>
              </a:rPr>
              <a:t>undulators</a:t>
            </a:r>
            <a:endParaRPr lang="en-US" sz="2800" dirty="0" smtClean="0">
              <a:solidFill>
                <a:srgbClr val="99330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993300"/>
                </a:solidFill>
              </a:rPr>
              <a:t>&lt; 20 </a:t>
            </a:r>
            <a:r>
              <a:rPr lang="en-US" sz="2800" dirty="0">
                <a:solidFill>
                  <a:srgbClr val="993300"/>
                </a:solidFill>
              </a:rPr>
              <a:t>fs </a:t>
            </a:r>
            <a:r>
              <a:rPr lang="en-US" sz="2800" dirty="0" smtClean="0">
                <a:solidFill>
                  <a:srgbClr val="993300"/>
                </a:solidFill>
              </a:rPr>
              <a:t>pulses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993300"/>
                </a:solidFill>
              </a:rPr>
              <a:t>250 to 5000 eV (@ 1 MHz)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993300"/>
                </a:solidFill>
              </a:rPr>
              <a:t>1 to 20 </a:t>
            </a:r>
            <a:r>
              <a:rPr lang="en-US" sz="2800" dirty="0" err="1" smtClean="0">
                <a:solidFill>
                  <a:srgbClr val="993300"/>
                </a:solidFill>
              </a:rPr>
              <a:t>keV</a:t>
            </a:r>
            <a:r>
              <a:rPr lang="en-US" sz="2800" dirty="0" smtClean="0">
                <a:solidFill>
                  <a:srgbClr val="993300"/>
                </a:solidFill>
              </a:rPr>
              <a:t> (@ 120 Hz)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99330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 smtClean="0">
                <a:solidFill>
                  <a:srgbClr val="993300"/>
                </a:solidFill>
              </a:rPr>
              <a:t>E ~ 1.5 eV</a:t>
            </a:r>
            <a:endParaRPr lang="en-US" sz="2800" dirty="0">
              <a:solidFill>
                <a:srgbClr val="9933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72548" y="1747684"/>
            <a:ext cx="3797710" cy="3782962"/>
          </a:xfrm>
          <a:prstGeom prst="wedgeRoundRectCallout">
            <a:avLst/>
          </a:prstGeom>
          <a:solidFill>
            <a:srgbClr val="FF9966"/>
          </a:solidFill>
          <a:ln>
            <a:noFill/>
          </a:ln>
          <a:effectLst>
            <a:outerShdw blurRad="50800" dist="508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kern="0" dirty="0" smtClean="0">
                <a:solidFill>
                  <a:schemeClr val="bg1"/>
                </a:solidFill>
              </a:rPr>
              <a:t>Wish list: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2400" kern="0" dirty="0" smtClean="0">
                <a:solidFill>
                  <a:schemeClr val="bg1"/>
                </a:solidFill>
              </a:rPr>
              <a:t>circular polarized photons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2400" kern="0" dirty="0" smtClean="0">
                <a:solidFill>
                  <a:schemeClr val="bg1"/>
                </a:solidFill>
              </a:rPr>
              <a:t>&lt; 10 </a:t>
            </a:r>
            <a:r>
              <a:rPr lang="en-US" altLang="en-US" sz="2400" kern="0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2400" kern="0" dirty="0" smtClean="0">
                <a:solidFill>
                  <a:schemeClr val="bg1"/>
                </a:solidFill>
              </a:rPr>
              <a:t>m</a:t>
            </a:r>
            <a:r>
              <a:rPr lang="en-US" altLang="en-US" sz="2400" kern="0" baseline="30000" dirty="0" smtClean="0">
                <a:solidFill>
                  <a:schemeClr val="bg1"/>
                </a:solidFill>
              </a:rPr>
              <a:t>2</a:t>
            </a:r>
            <a:r>
              <a:rPr lang="en-US" altLang="en-US" sz="2400" kern="0" dirty="0" smtClean="0">
                <a:solidFill>
                  <a:schemeClr val="bg1"/>
                </a:solidFill>
              </a:rPr>
              <a:t> focus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2400" kern="0" dirty="0" smtClean="0">
                <a:solidFill>
                  <a:schemeClr val="bg1"/>
                </a:solidFill>
              </a:rPr>
              <a:t>THz streaking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2400" kern="0" dirty="0" smtClean="0">
                <a:solidFill>
                  <a:schemeClr val="bg1"/>
                </a:solidFill>
              </a:rPr>
              <a:t>Two color  capabilities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2400" kern="0" dirty="0" smtClean="0">
                <a:solidFill>
                  <a:schemeClr val="bg1"/>
                </a:solidFill>
              </a:rPr>
              <a:t>HHG laser sources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2400" kern="0" dirty="0" smtClean="0">
                <a:solidFill>
                  <a:schemeClr val="bg1"/>
                </a:solidFill>
              </a:rPr>
              <a:t>10 days of </a:t>
            </a:r>
            <a:r>
              <a:rPr lang="en-US" altLang="en-US" sz="2400" kern="0" dirty="0" err="1" smtClean="0">
                <a:solidFill>
                  <a:schemeClr val="bg1"/>
                </a:solidFill>
              </a:rPr>
              <a:t>beamtime</a:t>
            </a:r>
            <a:r>
              <a:rPr lang="en-US" altLang="en-US" sz="2400" kern="0" dirty="0" smtClean="0">
                <a:solidFill>
                  <a:schemeClr val="bg1"/>
                </a:solidFill>
              </a:rPr>
              <a:t> in a row</a:t>
            </a:r>
            <a:endParaRPr lang="en-US" altLang="en-US" sz="2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2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598" y="324952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5333" y="543079"/>
            <a:ext cx="8275545" cy="567688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1202" y="741582"/>
            <a:ext cx="811161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smtClean="0">
                <a:solidFill>
                  <a:srgbClr val="993300"/>
                </a:solidFill>
                <a:ea typeface="Calibri" panose="020F0502020204030204" pitchFamily="34" charset="0"/>
              </a:rPr>
              <a:t>A powerful tool striving on high rep rate:</a:t>
            </a:r>
          </a:p>
          <a:p>
            <a:pPr algn="just"/>
            <a:endParaRPr lang="en-US" sz="800" b="1" u="sng" dirty="0" smtClean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algn="just"/>
            <a:r>
              <a:rPr lang="en-US" sz="2800" b="1" dirty="0" smtClean="0">
                <a:solidFill>
                  <a:srgbClr val="993300"/>
                </a:solidFill>
                <a:ea typeface="Calibri" panose="020F0502020204030204" pitchFamily="34" charset="0"/>
              </a:rPr>
              <a:t>Multi-dimensional Momentum Imaging Spectroscopy</a:t>
            </a:r>
          </a:p>
          <a:p>
            <a:pPr algn="just"/>
            <a:endParaRPr lang="en-US" sz="800" u="sng" dirty="0" smtClean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algn="just"/>
            <a:endParaRPr lang="en-US" sz="800" u="sng" dirty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algn="just"/>
            <a:endParaRPr lang="en-US" sz="800" u="sng" dirty="0" smtClean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algn="just"/>
            <a:endParaRPr lang="en-US" sz="800" u="sng" dirty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algn="just">
              <a:tabLst>
                <a:tab pos="1768475" algn="l"/>
              </a:tabLst>
            </a:pPr>
            <a:r>
              <a:rPr lang="en-US" sz="2400" b="1" dirty="0" smtClean="0">
                <a:solidFill>
                  <a:srgbClr val="993300"/>
                </a:solidFill>
                <a:ea typeface="Calibri" panose="020F0502020204030204" pitchFamily="34" charset="0"/>
              </a:rPr>
              <a:t>3d-momenta:</a:t>
            </a:r>
            <a:endParaRPr lang="en-US" sz="2400" dirty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marL="460375" indent="-285750" algn="just">
              <a:buFont typeface="Arial" panose="020B0604020202020204" pitchFamily="34" charset="0"/>
              <a:buChar char="•"/>
              <a:tabLst>
                <a:tab pos="1768475" algn="l"/>
              </a:tabLst>
            </a:pPr>
            <a:r>
              <a:rPr lang="en-US" sz="2000" dirty="0">
                <a:solidFill>
                  <a:srgbClr val="993300"/>
                </a:solidFill>
                <a:ea typeface="Calibri" panose="020F0502020204030204" pitchFamily="34" charset="0"/>
              </a:rPr>
              <a:t>MOTION 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     	► </a:t>
            </a:r>
            <a:r>
              <a:rPr lang="en-US" sz="2000" dirty="0" smtClean="0">
                <a:solidFill>
                  <a:srgbClr val="FF9966"/>
                </a:solidFill>
                <a:ea typeface="Calibri" panose="020F0502020204030204" pitchFamily="34" charset="0"/>
              </a:rPr>
              <a:t>get </a:t>
            </a:r>
            <a:r>
              <a:rPr lang="en-US" sz="2000" dirty="0">
                <a:solidFill>
                  <a:srgbClr val="FF9966"/>
                </a:solidFill>
                <a:ea typeface="Calibri" panose="020F0502020204030204" pitchFamily="34" charset="0"/>
              </a:rPr>
              <a:t>e</a:t>
            </a:r>
            <a:r>
              <a:rPr lang="en-US" sz="2000" dirty="0" smtClean="0">
                <a:solidFill>
                  <a:srgbClr val="FF9966"/>
                </a:solidFill>
                <a:ea typeface="Calibri" panose="020F0502020204030204" pitchFamily="34" charset="0"/>
              </a:rPr>
              <a:t>mission direction AND </a:t>
            </a:r>
            <a:r>
              <a:rPr lang="en-US" sz="2000" dirty="0">
                <a:solidFill>
                  <a:srgbClr val="FF9966"/>
                </a:solidFill>
                <a:ea typeface="Calibri" panose="020F0502020204030204" pitchFamily="34" charset="0"/>
              </a:rPr>
              <a:t>kinetic </a:t>
            </a:r>
            <a:r>
              <a:rPr lang="en-US" sz="2000" dirty="0" smtClean="0">
                <a:solidFill>
                  <a:srgbClr val="FF9966"/>
                </a:solidFill>
                <a:ea typeface="Calibri" panose="020F0502020204030204" pitchFamily="34" charset="0"/>
              </a:rPr>
              <a:t>energy</a:t>
            </a:r>
            <a:endParaRPr lang="en-US" sz="2000" dirty="0">
              <a:solidFill>
                <a:srgbClr val="FF9966"/>
              </a:solidFill>
              <a:ea typeface="Calibri" panose="020F0502020204030204" pitchFamily="34" charset="0"/>
            </a:endParaRPr>
          </a:p>
          <a:p>
            <a:pPr marL="460375" indent="-285750" algn="just">
              <a:buFont typeface="Arial" panose="020B0604020202020204" pitchFamily="34" charset="0"/>
              <a:buChar char="•"/>
              <a:tabLst>
                <a:tab pos="1768475" algn="l"/>
              </a:tabLst>
            </a:pPr>
            <a:r>
              <a:rPr lang="en-US" sz="2000" dirty="0">
                <a:solidFill>
                  <a:srgbClr val="993300"/>
                </a:solidFill>
                <a:ea typeface="Calibri" panose="020F0502020204030204" pitchFamily="34" charset="0"/>
              </a:rPr>
              <a:t>DYNAMICS 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 	► </a:t>
            </a:r>
            <a:r>
              <a:rPr lang="en-US" sz="2000" dirty="0">
                <a:solidFill>
                  <a:srgbClr val="FF9966"/>
                </a:solidFill>
                <a:ea typeface="Calibri" panose="020F0502020204030204" pitchFamily="34" charset="0"/>
              </a:rPr>
              <a:t>c</a:t>
            </a:r>
            <a:r>
              <a:rPr lang="en-US" sz="2000" dirty="0" smtClean="0">
                <a:solidFill>
                  <a:srgbClr val="FF9966"/>
                </a:solidFill>
                <a:ea typeface="Calibri" panose="020F0502020204030204" pitchFamily="34" charset="0"/>
              </a:rPr>
              <a:t>hanges reveal forces </a:t>
            </a:r>
            <a:r>
              <a:rPr lang="en-US" sz="2000" dirty="0">
                <a:solidFill>
                  <a:srgbClr val="FF9966"/>
                </a:solidFill>
                <a:ea typeface="Calibri" panose="020F0502020204030204" pitchFamily="34" charset="0"/>
              </a:rPr>
              <a:t>at work </a:t>
            </a:r>
            <a:r>
              <a:rPr lang="en-US" sz="2000" dirty="0" smtClean="0">
                <a:solidFill>
                  <a:srgbClr val="FF9966"/>
                </a:solidFill>
                <a:ea typeface="Calibri" panose="020F0502020204030204" pitchFamily="34" charset="0"/>
              </a:rPr>
              <a:t>during</a:t>
            </a:r>
            <a:endParaRPr lang="en-US" sz="2000" b="1" dirty="0" smtClean="0">
              <a:solidFill>
                <a:srgbClr val="FF9966"/>
              </a:solidFill>
              <a:ea typeface="Calibri" panose="020F0502020204030204" pitchFamily="34" charset="0"/>
            </a:endParaRPr>
          </a:p>
          <a:p>
            <a:pPr algn="just">
              <a:tabLst>
                <a:tab pos="1768475" algn="l"/>
              </a:tabLst>
            </a:pPr>
            <a:endParaRPr lang="en-US" sz="2000" b="1" dirty="0" smtClean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algn="just">
              <a:tabLst>
                <a:tab pos="1768475" algn="l"/>
              </a:tabLst>
            </a:pPr>
            <a:endParaRPr lang="en-US" sz="2000" b="1" dirty="0" smtClean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algn="just">
              <a:tabLst>
                <a:tab pos="1768475" algn="l"/>
              </a:tabLst>
            </a:pPr>
            <a:r>
              <a:rPr lang="en-US" sz="2400" b="1" dirty="0" smtClean="0">
                <a:solidFill>
                  <a:srgbClr val="993300"/>
                </a:solidFill>
                <a:ea typeface="Calibri" panose="020F0502020204030204" pitchFamily="34" charset="0"/>
              </a:rPr>
              <a:t>Time: </a:t>
            </a:r>
            <a:endParaRPr lang="en-US" sz="2400" dirty="0" smtClean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marL="460375" indent="-285750" algn="just">
              <a:buFont typeface="Arial" panose="020B0604020202020204" pitchFamily="34" charset="0"/>
              <a:buChar char="•"/>
              <a:tabLst>
                <a:tab pos="1768475" algn="l"/>
              </a:tabLst>
            </a:pPr>
            <a:r>
              <a:rPr lang="en-US" sz="2000" dirty="0">
                <a:solidFill>
                  <a:srgbClr val="993300"/>
                </a:solidFill>
                <a:ea typeface="Calibri" panose="020F0502020204030204" pitchFamily="34" charset="0"/>
              </a:rPr>
              <a:t>EVOLUTION 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	► </a:t>
            </a:r>
            <a:r>
              <a:rPr lang="en-US" sz="2000" dirty="0" smtClean="0">
                <a:solidFill>
                  <a:srgbClr val="FF9966"/>
                </a:solidFill>
                <a:ea typeface="Calibri" panose="020F0502020204030204" pitchFamily="34" charset="0"/>
              </a:rPr>
              <a:t>with internal clocks, pump &amp; probe</a:t>
            </a:r>
          </a:p>
          <a:p>
            <a:pPr algn="just">
              <a:tabLst>
                <a:tab pos="1768475" algn="l"/>
              </a:tabLst>
            </a:pPr>
            <a:endParaRPr lang="en-US" sz="2000" dirty="0" smtClean="0"/>
          </a:p>
          <a:p>
            <a:pPr algn="just">
              <a:tabLst>
                <a:tab pos="1768475" algn="l"/>
              </a:tabLst>
            </a:pPr>
            <a:endParaRPr lang="en-US" sz="2000" dirty="0"/>
          </a:p>
          <a:p>
            <a:pPr algn="just">
              <a:tabLst>
                <a:tab pos="1768475" algn="l"/>
              </a:tabLst>
            </a:pPr>
            <a:r>
              <a:rPr lang="en-US" sz="2400" b="1" dirty="0">
                <a:solidFill>
                  <a:srgbClr val="993300"/>
                </a:solidFill>
              </a:rPr>
              <a:t>Target Manipulation: </a:t>
            </a:r>
            <a:endParaRPr lang="en-US" sz="2400" dirty="0">
              <a:solidFill>
                <a:srgbClr val="993300"/>
              </a:solidFill>
            </a:endParaRPr>
          </a:p>
          <a:p>
            <a:pPr marL="460375" indent="-285750" algn="just">
              <a:buFont typeface="Arial" panose="020B0604020202020204" pitchFamily="34" charset="0"/>
              <a:buChar char="•"/>
              <a:tabLst>
                <a:tab pos="1768475" algn="l"/>
              </a:tabLst>
            </a:pPr>
            <a:r>
              <a:rPr lang="en-US" sz="2000" dirty="0" smtClean="0">
                <a:solidFill>
                  <a:srgbClr val="993300"/>
                </a:solidFill>
              </a:rPr>
              <a:t>CONTROL </a:t>
            </a:r>
            <a:r>
              <a:rPr lang="en-US" sz="2000" dirty="0">
                <a:solidFill>
                  <a:srgbClr val="993300"/>
                </a:solidFill>
              </a:rPr>
              <a:t> </a:t>
            </a:r>
            <a:r>
              <a:rPr lang="en-US" sz="2000" dirty="0" smtClean="0">
                <a:solidFill>
                  <a:srgbClr val="993300"/>
                </a:solidFill>
              </a:rPr>
              <a:t>   	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► </a:t>
            </a:r>
            <a:r>
              <a:rPr lang="en-US" sz="2000" dirty="0" smtClean="0">
                <a:solidFill>
                  <a:srgbClr val="FF9966"/>
                </a:solidFill>
                <a:ea typeface="Calibri" panose="020F0502020204030204" pitchFamily="34" charset="0"/>
              </a:rPr>
              <a:t>via </a:t>
            </a:r>
            <a:r>
              <a:rPr lang="en-US" sz="2000" dirty="0" smtClean="0">
                <a:solidFill>
                  <a:srgbClr val="FF9966"/>
                </a:solidFill>
              </a:rPr>
              <a:t>(Laser</a:t>
            </a:r>
            <a:r>
              <a:rPr lang="en-US" sz="2000" dirty="0">
                <a:solidFill>
                  <a:srgbClr val="FF9966"/>
                </a:solidFill>
              </a:rPr>
              <a:t>) Excitation, Alignment, State </a:t>
            </a:r>
            <a:r>
              <a:rPr lang="en-US" sz="2000" dirty="0" smtClean="0">
                <a:solidFill>
                  <a:srgbClr val="FF9966"/>
                </a:solidFill>
              </a:rPr>
              <a:t>mixing</a:t>
            </a:r>
            <a:endParaRPr lang="en-US" sz="2000" dirty="0">
              <a:solidFill>
                <a:srgbClr val="FF99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4834" r="1" b="1911"/>
          <a:stretch/>
        </p:blipFill>
        <p:spPr>
          <a:xfrm>
            <a:off x="6457547" y="3498440"/>
            <a:ext cx="2624267" cy="1855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475408" y="1935345"/>
            <a:ext cx="4012124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 Chemistry at the mechanistic level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698" y="317395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3019" y="542145"/>
            <a:ext cx="8275545" cy="2524334"/>
            <a:chOff x="363019" y="542145"/>
            <a:chExt cx="8275545" cy="2524334"/>
          </a:xfrm>
        </p:grpSpPr>
        <p:sp>
          <p:nvSpPr>
            <p:cNvPr id="23" name="Rectangle 22"/>
            <p:cNvSpPr/>
            <p:nvPr/>
          </p:nvSpPr>
          <p:spPr>
            <a:xfrm>
              <a:off x="363019" y="542145"/>
              <a:ext cx="8275545" cy="25243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9966"/>
              </a:solidFill>
            </a:ln>
            <a:effectLst>
              <a:outerShdw blurRad="50800" dist="101600" dir="30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37501" y="1033245"/>
              <a:ext cx="551107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dirty="0">
                  <a:solidFill>
                    <a:srgbClr val="993300"/>
                  </a:solidFill>
                  <a:ea typeface="Calibri" panose="020F0502020204030204" pitchFamily="34" charset="0"/>
                </a:rPr>
                <a:t>Respond to two of the “Five Grand Challenges”:</a:t>
              </a:r>
              <a:endParaRPr lang="en-US" sz="2000" dirty="0">
                <a:solidFill>
                  <a:srgbClr val="993300"/>
                </a:solidFill>
                <a:ea typeface="Calibri" panose="020F0502020204030204" pitchFamily="34" charset="0"/>
              </a:endParaRPr>
            </a:p>
            <a:p>
              <a:pPr algn="just"/>
              <a:r>
                <a:rPr lang="en-US" sz="800" dirty="0">
                  <a:solidFill>
                    <a:srgbClr val="993300"/>
                  </a:solidFill>
                  <a:ea typeface="Calibri" panose="020F0502020204030204" pitchFamily="34" charset="0"/>
                </a:rPr>
                <a:t> </a:t>
              </a:r>
            </a:p>
            <a:p>
              <a:pPr marL="342900" marR="0" lvl="0" indent="-34290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993300"/>
                  </a:solidFill>
                  <a:ea typeface="Calibri" panose="020F0502020204030204" pitchFamily="34" charset="0"/>
                </a:rPr>
                <a:t>Understand and control the </a:t>
              </a:r>
              <a:r>
                <a:rPr lang="en-US" sz="20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properties that </a:t>
              </a:r>
              <a:r>
                <a:rPr lang="en-US" sz="2000" dirty="0">
                  <a:solidFill>
                    <a:srgbClr val="993300"/>
                  </a:solidFill>
                  <a:ea typeface="Calibri" panose="020F0502020204030204" pitchFamily="34" charset="0"/>
                </a:rPr>
                <a:t>emerge from complex correlations of atomic and electronic </a:t>
              </a:r>
              <a:r>
                <a:rPr lang="en-US" sz="20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constituents</a:t>
              </a:r>
            </a:p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endParaRPr lang="en-US" sz="800" dirty="0">
                <a:solidFill>
                  <a:srgbClr val="993300"/>
                </a:solidFill>
                <a:ea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3588" y="636215"/>
              <a:ext cx="26976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993300"/>
                  </a:solidFill>
                </a:rPr>
                <a:t>COLTRIMS - MOTTO</a:t>
              </a:r>
              <a:endParaRPr lang="en-US" sz="2400" b="1" dirty="0">
                <a:solidFill>
                  <a:srgbClr val="9933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37501" y="2521389"/>
              <a:ext cx="67778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993300"/>
                  </a:solidFill>
                  <a:ea typeface="Calibri" panose="020F0502020204030204" pitchFamily="34" charset="0"/>
                </a:rPr>
                <a:t>Characterize and control matter (far) away- from </a:t>
              </a:r>
              <a:r>
                <a:rPr lang="en-US" sz="20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equilibrium</a:t>
              </a:r>
              <a:endParaRPr lang="en-US" sz="2000" dirty="0">
                <a:solidFill>
                  <a:srgbClr val="993300"/>
                </a:solidFill>
                <a:ea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9773" y="3224371"/>
            <a:ext cx="8268791" cy="3100859"/>
            <a:chOff x="369773" y="3224371"/>
            <a:chExt cx="8268791" cy="3100859"/>
          </a:xfrm>
        </p:grpSpPr>
        <p:sp>
          <p:nvSpPr>
            <p:cNvPr id="24" name="Rectangle 23"/>
            <p:cNvSpPr/>
            <p:nvPr/>
          </p:nvSpPr>
          <p:spPr>
            <a:xfrm>
              <a:off x="369773" y="3224371"/>
              <a:ext cx="8268791" cy="31008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9966"/>
              </a:solidFill>
            </a:ln>
            <a:effectLst>
              <a:outerShdw blurRad="50800" dist="101600" dir="30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63899" y="3878993"/>
              <a:ext cx="6149223" cy="2323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>
                <a:spcAft>
                  <a:spcPts val="600"/>
                </a:spcAft>
                <a:buFont typeface="+mj-lt"/>
                <a:buAutoNum type="alphaUcPeriod"/>
              </a:pPr>
              <a:r>
                <a:rPr lang="en-US" sz="20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Quantum Phenomena &amp; Entanglement</a:t>
              </a:r>
            </a:p>
            <a:p>
              <a:pPr marL="342900" marR="0" lvl="0" indent="-342900">
                <a:spcAft>
                  <a:spcPts val="600"/>
                </a:spcAft>
                <a:buFont typeface="+mj-lt"/>
                <a:buAutoNum type="alphaUcPeriod"/>
              </a:pPr>
              <a:r>
                <a:rPr lang="en-US" sz="20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Correlation &amp; Many </a:t>
              </a:r>
              <a:r>
                <a:rPr lang="en-US" sz="2000" dirty="0">
                  <a:solidFill>
                    <a:srgbClr val="993300"/>
                  </a:solidFill>
                  <a:ea typeface="Calibri" panose="020F0502020204030204" pitchFamily="34" charset="0"/>
                </a:rPr>
                <a:t>Body Dynamics </a:t>
              </a:r>
              <a:endParaRPr lang="en-US" sz="2000" dirty="0" smtClean="0">
                <a:solidFill>
                  <a:srgbClr val="993300"/>
                </a:solidFill>
                <a:ea typeface="Calibri" panose="020F0502020204030204" pitchFamily="34" charset="0"/>
              </a:endParaRPr>
            </a:p>
            <a:p>
              <a:pPr marL="342900" indent="-342900">
                <a:spcAft>
                  <a:spcPts val="600"/>
                </a:spcAft>
                <a:buFont typeface="+mj-lt"/>
                <a:buAutoNum type="alphaUcPeriod"/>
              </a:pPr>
              <a:r>
                <a:rPr lang="en-US" sz="2000" dirty="0">
                  <a:solidFill>
                    <a:srgbClr val="993300"/>
                  </a:solidFill>
                  <a:ea typeface="Calibri" panose="020F0502020204030204" pitchFamily="34" charset="0"/>
                </a:rPr>
                <a:t>Ionization </a:t>
              </a:r>
              <a:r>
                <a:rPr lang="en-US" sz="20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Mechanisms &amp; Molecular Properties</a:t>
              </a:r>
            </a:p>
            <a:p>
              <a:pPr marL="342900" marR="0" lvl="0" indent="-342900">
                <a:spcAft>
                  <a:spcPts val="600"/>
                </a:spcAft>
                <a:buFont typeface="+mj-lt"/>
                <a:buAutoNum type="alphaUcPeriod"/>
              </a:pPr>
              <a:r>
                <a:rPr lang="en-US" sz="20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Structural Imaging &amp; Changes</a:t>
              </a:r>
            </a:p>
            <a:p>
              <a:pPr marL="342900" marR="0" lvl="0" indent="-342900">
                <a:spcAft>
                  <a:spcPts val="600"/>
                </a:spcAft>
                <a:buFont typeface="+mj-lt"/>
                <a:buAutoNum type="alphaUcPeriod"/>
              </a:pPr>
              <a:r>
                <a:rPr lang="en-US" sz="20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non-Born-Oppenheimer </a:t>
              </a:r>
              <a:r>
                <a:rPr lang="en-US" sz="2000" dirty="0">
                  <a:solidFill>
                    <a:srgbClr val="993300"/>
                  </a:solidFill>
                  <a:ea typeface="Calibri" panose="020F0502020204030204" pitchFamily="34" charset="0"/>
                </a:rPr>
                <a:t>&amp; Energy/Charge </a:t>
              </a:r>
              <a:r>
                <a:rPr lang="en-US" sz="20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Migration</a:t>
              </a:r>
            </a:p>
            <a:p>
              <a:pPr marL="342900" marR="0" lvl="0" indent="-342900">
                <a:spcAft>
                  <a:spcPts val="600"/>
                </a:spcAft>
                <a:buFont typeface="+mj-lt"/>
                <a:buAutoNum type="alphaUcPeriod"/>
              </a:pPr>
              <a:r>
                <a:rPr lang="en-US" sz="20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Time Resolved Dynamics 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3588" y="3380511"/>
              <a:ext cx="41032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993300"/>
                  </a:solidFill>
                </a:rPr>
                <a:t>Research Themes</a:t>
              </a:r>
              <a:endParaRPr lang="en-US" sz="2400" b="1" dirty="0">
                <a:solidFill>
                  <a:srgbClr val="993300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1606" r="53926" b="1513"/>
            <a:stretch/>
          </p:blipFill>
          <p:spPr>
            <a:xfrm>
              <a:off x="7953224" y="5082486"/>
              <a:ext cx="625372" cy="947658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1606" r="53926" b="1513"/>
            <a:stretch/>
          </p:blipFill>
          <p:spPr>
            <a:xfrm>
              <a:off x="7326393" y="5082485"/>
              <a:ext cx="625372" cy="946409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" t="1606" r="53926" b="1513"/>
            <a:stretch/>
          </p:blipFill>
          <p:spPr>
            <a:xfrm>
              <a:off x="6698738" y="5082485"/>
              <a:ext cx="625372" cy="946409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6385686" y="384253"/>
            <a:ext cx="2476563" cy="1911445"/>
            <a:chOff x="6385686" y="384253"/>
            <a:chExt cx="2476563" cy="1911445"/>
          </a:xfrm>
        </p:grpSpPr>
        <p:sp>
          <p:nvSpPr>
            <p:cNvPr id="16" name="Rectangle 15"/>
            <p:cNvSpPr/>
            <p:nvPr/>
          </p:nvSpPr>
          <p:spPr>
            <a:xfrm>
              <a:off x="6385686" y="384253"/>
              <a:ext cx="2476563" cy="1911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6756474" y="1476650"/>
              <a:ext cx="442452" cy="4077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7192411" y="949545"/>
              <a:ext cx="0" cy="4981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7815101" y="518996"/>
              <a:ext cx="442452" cy="4077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7806829" y="1476650"/>
              <a:ext cx="405582" cy="3974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7806829" y="954143"/>
              <a:ext cx="0" cy="4981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6756474" y="529342"/>
              <a:ext cx="405582" cy="3974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" t="33011" r="4517" b="33656"/>
            <a:stretch/>
          </p:blipFill>
          <p:spPr>
            <a:xfrm>
              <a:off x="6641962" y="1393446"/>
              <a:ext cx="486482" cy="13489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" t="33011" r="4517" b="33656"/>
            <a:stretch/>
          </p:blipFill>
          <p:spPr>
            <a:xfrm>
              <a:off x="7265334" y="929700"/>
              <a:ext cx="486482" cy="13489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" t="33012" r="64070" b="34412"/>
            <a:stretch/>
          </p:blipFill>
          <p:spPr>
            <a:xfrm>
              <a:off x="7825652" y="1244756"/>
              <a:ext cx="165145" cy="131830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/>
            <p:nvPr/>
          </p:nvCxnSpPr>
          <p:spPr>
            <a:xfrm flipH="1" flipV="1">
              <a:off x="8016134" y="1471393"/>
              <a:ext cx="405582" cy="3974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8032513" y="535946"/>
              <a:ext cx="442452" cy="4077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8009620" y="962764"/>
              <a:ext cx="0" cy="49812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517840" y="1823151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-25000" dirty="0" smtClean="0"/>
                <a:t>1</a:t>
              </a:r>
              <a:endParaRPr lang="en-US" baseline="-25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95759" y="1808037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18510" y="180803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mol</a:t>
              </a:r>
              <a:endParaRPr lang="en-US" baseline="-25000" dirty="0"/>
            </a:p>
          </p:txBody>
        </p:sp>
      </p:grpSp>
      <p:sp>
        <p:nvSpPr>
          <p:cNvPr id="3" name="Rounded Rectangular Callout 2"/>
          <p:cNvSpPr/>
          <p:nvPr/>
        </p:nvSpPr>
        <p:spPr>
          <a:xfrm>
            <a:off x="6385687" y="2927619"/>
            <a:ext cx="2476562" cy="1778407"/>
          </a:xfrm>
          <a:prstGeom prst="wedgeRoundRectCallout">
            <a:avLst/>
          </a:prstGeom>
          <a:solidFill>
            <a:srgbClr val="FF9966"/>
          </a:solidFill>
          <a:ln>
            <a:noFill/>
          </a:ln>
          <a:effectLst>
            <a:outerShdw blurRad="50800" dist="508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kern="0" dirty="0">
                <a:solidFill>
                  <a:schemeClr val="bg1"/>
                </a:solidFill>
              </a:rPr>
              <a:t>operating at the interface of </a:t>
            </a:r>
            <a:endParaRPr lang="en-US" altLang="en-US" sz="2000" b="1" kern="0" dirty="0" smtClean="0">
              <a:solidFill>
                <a:schemeClr val="bg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kern="0" dirty="0" smtClean="0">
                <a:solidFill>
                  <a:schemeClr val="bg1"/>
                </a:solidFill>
              </a:rPr>
              <a:t>atomic </a:t>
            </a:r>
            <a:r>
              <a:rPr lang="en-US" altLang="en-US" sz="2000" b="1" kern="0" dirty="0">
                <a:solidFill>
                  <a:schemeClr val="bg1"/>
                </a:solidFill>
              </a:rPr>
              <a:t>physics </a:t>
            </a:r>
            <a:r>
              <a:rPr lang="en-US" altLang="en-US" sz="2000" b="1" kern="0" dirty="0" smtClean="0">
                <a:solidFill>
                  <a:schemeClr val="bg1"/>
                </a:solidFill>
              </a:rPr>
              <a:t>and </a:t>
            </a:r>
            <a:r>
              <a:rPr lang="en-US" altLang="en-US" sz="2000" b="1" kern="0" dirty="0">
                <a:solidFill>
                  <a:schemeClr val="bg1"/>
                </a:solidFill>
              </a:rPr>
              <a:t>molecular chemistry </a:t>
            </a:r>
          </a:p>
        </p:txBody>
      </p:sp>
    </p:spTree>
    <p:extLst>
      <p:ext uri="{BB962C8B-B14F-4D97-AF65-F5344CB8AC3E}">
        <p14:creationId xmlns:p14="http://schemas.microsoft.com/office/powerpoint/2010/main" val="40792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698" y="317395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15334" y="506321"/>
            <a:ext cx="8275545" cy="5788681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255373" y="798332"/>
            <a:ext cx="1086775" cy="1118688"/>
            <a:chOff x="3257011" y="3730738"/>
            <a:chExt cx="1724025" cy="1703387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" t="2060" r="1628" b="2045"/>
            <a:stretch>
              <a:fillRect/>
            </a:stretch>
          </p:blipFill>
          <p:spPr bwMode="auto">
            <a:xfrm>
              <a:off x="3257011" y="3730738"/>
              <a:ext cx="1724025" cy="1703387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3368662" y="3809659"/>
              <a:ext cx="239722" cy="2564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" name="Group 134"/>
          <p:cNvGrpSpPr>
            <a:grpSpLocks/>
          </p:cNvGrpSpPr>
          <p:nvPr/>
        </p:nvGrpSpPr>
        <p:grpSpPr bwMode="auto">
          <a:xfrm>
            <a:off x="5565156" y="3334750"/>
            <a:ext cx="3041568" cy="2924018"/>
            <a:chOff x="1080" y="732"/>
            <a:chExt cx="1888" cy="1745"/>
          </a:xfrm>
        </p:grpSpPr>
        <p:sp>
          <p:nvSpPr>
            <p:cNvPr id="47" name="Rectangle 129"/>
            <p:cNvSpPr>
              <a:spLocks noChangeArrowheads="1"/>
            </p:cNvSpPr>
            <p:nvPr/>
          </p:nvSpPr>
          <p:spPr bwMode="auto">
            <a:xfrm>
              <a:off x="1080" y="732"/>
              <a:ext cx="1888" cy="1745"/>
            </a:xfrm>
            <a:prstGeom prst="rect">
              <a:avLst/>
            </a:prstGeom>
            <a:solidFill>
              <a:schemeClr val="bg1"/>
            </a:solidFill>
            <a:ln w="19050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48" name="Group 115"/>
            <p:cNvGrpSpPr>
              <a:grpSpLocks/>
            </p:cNvGrpSpPr>
            <p:nvPr/>
          </p:nvGrpSpPr>
          <p:grpSpPr bwMode="auto">
            <a:xfrm>
              <a:off x="1182" y="774"/>
              <a:ext cx="1698" cy="1590"/>
              <a:chOff x="21168" y="16560"/>
              <a:chExt cx="5486" cy="5520"/>
            </a:xfrm>
          </p:grpSpPr>
          <p:pic>
            <p:nvPicPr>
              <p:cNvPr id="54" name="Picture 116" descr="Deproto_Energy_Ma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50" t="17308" r="10909" b="21924"/>
              <a:stretch>
                <a:fillRect/>
              </a:stretch>
            </p:blipFill>
            <p:spPr bwMode="auto">
              <a:xfrm>
                <a:off x="21168" y="16560"/>
                <a:ext cx="5486" cy="5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Rectangle 117"/>
              <p:cNvSpPr>
                <a:spLocks noChangeArrowheads="1"/>
              </p:cNvSpPr>
              <p:nvPr/>
            </p:nvSpPr>
            <p:spPr bwMode="auto">
              <a:xfrm>
                <a:off x="23664" y="16704"/>
                <a:ext cx="384" cy="24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118"/>
              <p:cNvSpPr>
                <a:spLocks noChangeArrowheads="1"/>
              </p:cNvSpPr>
              <p:nvPr/>
            </p:nvSpPr>
            <p:spPr bwMode="auto">
              <a:xfrm rot="16200000" flipH="1">
                <a:off x="25200" y="18576"/>
                <a:ext cx="312" cy="14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" name="Text Box 119"/>
            <p:cNvSpPr txBox="1">
              <a:spLocks noChangeArrowheads="1"/>
            </p:cNvSpPr>
            <p:nvPr/>
          </p:nvSpPr>
          <p:spPr bwMode="auto">
            <a:xfrm>
              <a:off x="2204" y="1483"/>
              <a:ext cx="584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900" b="0" dirty="0" err="1"/>
                <a:t>E</a:t>
              </a:r>
              <a:r>
                <a:rPr lang="en-US" altLang="en-US" sz="900" b="0" baseline="-25000" dirty="0" err="1"/>
                <a:t>Electrons</a:t>
              </a:r>
              <a:r>
                <a:rPr lang="en-US" altLang="en-US" sz="900" b="0" baseline="-25000" dirty="0"/>
                <a:t> </a:t>
              </a:r>
              <a:r>
                <a:rPr lang="en-US" altLang="en-US" sz="900" b="0" dirty="0"/>
                <a:t>[eV]</a:t>
              </a:r>
            </a:p>
          </p:txBody>
        </p:sp>
        <p:sp>
          <p:nvSpPr>
            <p:cNvPr id="50" name="Text Box 120"/>
            <p:cNvSpPr txBox="1">
              <a:spLocks noChangeArrowheads="1"/>
            </p:cNvSpPr>
            <p:nvPr/>
          </p:nvSpPr>
          <p:spPr bwMode="auto">
            <a:xfrm>
              <a:off x="1385" y="2337"/>
              <a:ext cx="44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800" b="0"/>
                <a:t>KER [eV]</a:t>
              </a:r>
            </a:p>
          </p:txBody>
        </p:sp>
        <p:sp>
          <p:nvSpPr>
            <p:cNvPr id="51" name="Text Box 121"/>
            <p:cNvSpPr txBox="1">
              <a:spLocks noChangeArrowheads="1"/>
            </p:cNvSpPr>
            <p:nvPr/>
          </p:nvSpPr>
          <p:spPr bwMode="auto">
            <a:xfrm>
              <a:off x="2116" y="2337"/>
              <a:ext cx="739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800" b="0"/>
                <a:t>KER vs. E</a:t>
              </a:r>
              <a:r>
                <a:rPr lang="en-US" altLang="en-US" sz="800" b="0" baseline="-25000"/>
                <a:t>Electrons </a:t>
              </a:r>
              <a:r>
                <a:rPr lang="en-US" altLang="en-US" sz="800" b="0"/>
                <a:t>[eV]</a:t>
              </a:r>
            </a:p>
          </p:txBody>
        </p:sp>
        <p:sp>
          <p:nvSpPr>
            <p:cNvPr id="52" name="Line 125"/>
            <p:cNvSpPr>
              <a:spLocks noChangeShapeType="1"/>
            </p:cNvSpPr>
            <p:nvPr/>
          </p:nvSpPr>
          <p:spPr bwMode="auto">
            <a:xfrm flipH="1" flipV="1">
              <a:off x="1424" y="2177"/>
              <a:ext cx="0" cy="103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126"/>
            <p:cNvSpPr>
              <a:spLocks noChangeShapeType="1"/>
            </p:cNvSpPr>
            <p:nvPr/>
          </p:nvSpPr>
          <p:spPr bwMode="auto">
            <a:xfrm flipH="1" flipV="1">
              <a:off x="1465" y="1737"/>
              <a:ext cx="5" cy="5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9535" r="50395" b="52042"/>
          <a:stretch>
            <a:fillRect/>
          </a:stretch>
        </p:blipFill>
        <p:spPr bwMode="auto">
          <a:xfrm>
            <a:off x="4115745" y="4833354"/>
            <a:ext cx="1531572" cy="123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5625314" y="2051600"/>
            <a:ext cx="1373669" cy="1279042"/>
            <a:chOff x="4160" y="2105"/>
            <a:chExt cx="1167" cy="1079"/>
          </a:xfrm>
        </p:grpSpPr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4160" y="2105"/>
              <a:ext cx="1167" cy="1079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" name="Group 9"/>
            <p:cNvGrpSpPr>
              <a:grpSpLocks noChangeAspect="1"/>
            </p:cNvGrpSpPr>
            <p:nvPr/>
          </p:nvGrpSpPr>
          <p:grpSpPr bwMode="auto">
            <a:xfrm>
              <a:off x="4177" y="2118"/>
              <a:ext cx="1140" cy="1060"/>
              <a:chOff x="1680" y="1920"/>
              <a:chExt cx="2401" cy="2232"/>
            </a:xfrm>
          </p:grpSpPr>
          <p:grpSp>
            <p:nvGrpSpPr>
              <p:cNvPr id="35" name="Group 10"/>
              <p:cNvGrpSpPr>
                <a:grpSpLocks noChangeAspect="1"/>
              </p:cNvGrpSpPr>
              <p:nvPr/>
            </p:nvGrpSpPr>
            <p:grpSpPr bwMode="auto">
              <a:xfrm>
                <a:off x="1680" y="1920"/>
                <a:ext cx="2401" cy="2232"/>
                <a:chOff x="1680" y="1920"/>
                <a:chExt cx="2401" cy="2232"/>
              </a:xfrm>
            </p:grpSpPr>
            <p:sp>
              <p:nvSpPr>
                <p:cNvPr id="37" name="Line 1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057" y="1392"/>
                  <a:ext cx="0" cy="192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8" name="Picture 1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83" t="32156" r="45563" b="36754"/>
                <a:stretch>
                  <a:fillRect/>
                </a:stretch>
              </p:blipFill>
              <p:spPr bwMode="auto">
                <a:xfrm>
                  <a:off x="1680" y="1920"/>
                  <a:ext cx="2296" cy="19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1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83" t="93167" r="43263" b="2274"/>
                <a:stretch>
                  <a:fillRect/>
                </a:stretch>
              </p:blipFill>
              <p:spPr bwMode="auto">
                <a:xfrm>
                  <a:off x="1681" y="3860"/>
                  <a:ext cx="2400" cy="2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0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2886" y="2112"/>
                  <a:ext cx="0" cy="1749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2922" y="1968"/>
                  <a:ext cx="0" cy="192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984" y="3840"/>
                <a:ext cx="48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oup 133"/>
          <p:cNvGrpSpPr>
            <a:grpSpLocks/>
          </p:cNvGrpSpPr>
          <p:nvPr/>
        </p:nvGrpSpPr>
        <p:grpSpPr bwMode="auto">
          <a:xfrm>
            <a:off x="6907120" y="2024050"/>
            <a:ext cx="1557835" cy="1379128"/>
            <a:chOff x="3625" y="713"/>
            <a:chExt cx="1201" cy="1109"/>
          </a:xfrm>
        </p:grpSpPr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3638" y="713"/>
              <a:ext cx="1174" cy="1090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3900" y="1667"/>
              <a:ext cx="87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650" b="0" dirty="0"/>
                <a:t>Time of Flight Ion #1 [ns]</a:t>
              </a:r>
            </a:p>
          </p:txBody>
        </p:sp>
        <p:pic>
          <p:nvPicPr>
            <p:cNvPr id="19" name="Picture 22" descr="PIPICO_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" t="16667" r="10785" b="21213"/>
            <a:stretch>
              <a:fillRect/>
            </a:stretch>
          </p:blipFill>
          <p:spPr bwMode="auto">
            <a:xfrm>
              <a:off x="3774" y="723"/>
              <a:ext cx="1006" cy="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 rot="16200000">
              <a:off x="3264" y="1115"/>
              <a:ext cx="864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650" b="0" dirty="0"/>
                <a:t>Time of Flight Ion #2 [ns]</a:t>
              </a:r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3916" y="1293"/>
              <a:ext cx="46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800" b="0">
                  <a:solidFill>
                    <a:schemeClr val="bg1"/>
                  </a:solidFill>
                </a:rPr>
                <a:t>H</a:t>
              </a:r>
              <a:r>
                <a:rPr lang="en-US" altLang="en-US" sz="800" b="0" baseline="30000">
                  <a:solidFill>
                    <a:schemeClr val="bg1"/>
                  </a:solidFill>
                </a:rPr>
                <a:t>+</a:t>
              </a:r>
              <a:r>
                <a:rPr lang="en-US" altLang="en-US" sz="800" b="0">
                  <a:solidFill>
                    <a:schemeClr val="bg1"/>
                  </a:solidFill>
                </a:rPr>
                <a:t> + C</a:t>
              </a:r>
              <a:r>
                <a:rPr lang="en-US" altLang="en-US" sz="800" b="0" baseline="-25000">
                  <a:solidFill>
                    <a:schemeClr val="bg1"/>
                  </a:solidFill>
                </a:rPr>
                <a:t>2</a:t>
              </a:r>
              <a:r>
                <a:rPr lang="en-US" altLang="en-US" sz="800" b="0">
                  <a:solidFill>
                    <a:schemeClr val="bg1"/>
                  </a:solidFill>
                </a:rPr>
                <a:t>H</a:t>
              </a:r>
              <a:r>
                <a:rPr lang="en-US" altLang="en-US" sz="800" b="0" baseline="-25000">
                  <a:solidFill>
                    <a:schemeClr val="bg1"/>
                  </a:solidFill>
                </a:rPr>
                <a:t>3</a:t>
              </a:r>
              <a:r>
                <a:rPr lang="en-US" altLang="en-US" sz="800" b="0" baseline="30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2" name="Text Box 29"/>
            <p:cNvSpPr txBox="1">
              <a:spLocks noChangeArrowheads="1"/>
            </p:cNvSpPr>
            <p:nvPr/>
          </p:nvSpPr>
          <p:spPr bwMode="auto">
            <a:xfrm>
              <a:off x="3871" y="900"/>
              <a:ext cx="50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800" b="0">
                  <a:solidFill>
                    <a:schemeClr val="bg1"/>
                  </a:solidFill>
                </a:rPr>
                <a:t>H</a:t>
              </a:r>
              <a:r>
                <a:rPr lang="en-US" altLang="en-US" sz="800" b="0" baseline="-25000">
                  <a:solidFill>
                    <a:schemeClr val="bg1"/>
                  </a:solidFill>
                </a:rPr>
                <a:t>2</a:t>
              </a:r>
              <a:r>
                <a:rPr lang="en-US" altLang="en-US" sz="800" b="0" baseline="30000">
                  <a:solidFill>
                    <a:schemeClr val="bg1"/>
                  </a:solidFill>
                </a:rPr>
                <a:t>+</a:t>
              </a:r>
              <a:r>
                <a:rPr lang="en-US" altLang="en-US" sz="800" b="0">
                  <a:solidFill>
                    <a:schemeClr val="bg1"/>
                  </a:solidFill>
                </a:rPr>
                <a:t> + C</a:t>
              </a:r>
              <a:r>
                <a:rPr lang="en-US" altLang="en-US" sz="800" b="0" baseline="-25000">
                  <a:solidFill>
                    <a:schemeClr val="bg1"/>
                  </a:solidFill>
                </a:rPr>
                <a:t>2</a:t>
              </a:r>
              <a:r>
                <a:rPr lang="en-US" altLang="en-US" sz="800" b="0">
                  <a:solidFill>
                    <a:schemeClr val="bg1"/>
                  </a:solidFill>
                </a:rPr>
                <a:t>H</a:t>
              </a:r>
              <a:r>
                <a:rPr lang="en-US" altLang="en-US" sz="800" b="0" baseline="-25000">
                  <a:solidFill>
                    <a:schemeClr val="bg1"/>
                  </a:solidFill>
                </a:rPr>
                <a:t>2</a:t>
              </a:r>
              <a:r>
                <a:rPr lang="en-US" altLang="en-US" sz="800" b="0" baseline="3000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3" name="Text Box 111"/>
            <p:cNvSpPr txBox="1">
              <a:spLocks noChangeArrowheads="1"/>
            </p:cNvSpPr>
            <p:nvPr/>
          </p:nvSpPr>
          <p:spPr bwMode="auto">
            <a:xfrm>
              <a:off x="4318" y="1026"/>
              <a:ext cx="50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800" b="0" dirty="0">
                  <a:solidFill>
                    <a:schemeClr val="bg1"/>
                  </a:solidFill>
                </a:rPr>
                <a:t>CH</a:t>
              </a:r>
              <a:r>
                <a:rPr lang="en-US" altLang="en-US" sz="800" b="0" baseline="-25000" dirty="0">
                  <a:solidFill>
                    <a:schemeClr val="bg1"/>
                  </a:solidFill>
                </a:rPr>
                <a:t>2</a:t>
              </a:r>
              <a:r>
                <a:rPr lang="en-US" altLang="en-US" sz="800" b="0" baseline="30000" dirty="0">
                  <a:solidFill>
                    <a:schemeClr val="bg1"/>
                  </a:solidFill>
                </a:rPr>
                <a:t>+</a:t>
              </a:r>
              <a:r>
                <a:rPr lang="en-US" altLang="en-US" sz="800" b="0" dirty="0">
                  <a:solidFill>
                    <a:schemeClr val="bg1"/>
                  </a:solidFill>
                </a:rPr>
                <a:t> + CH</a:t>
              </a:r>
              <a:r>
                <a:rPr lang="en-US" altLang="en-US" sz="800" b="0" baseline="-25000" dirty="0">
                  <a:solidFill>
                    <a:schemeClr val="bg1"/>
                  </a:solidFill>
                </a:rPr>
                <a:t>2</a:t>
              </a:r>
              <a:r>
                <a:rPr lang="en-US" altLang="en-US" sz="800" b="0" baseline="30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pic>
        <p:nvPicPr>
          <p:cNvPr id="12" name="Picture 140" descr="e1e2_60ev_kan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11012" r="20523" b="5687"/>
          <a:stretch>
            <a:fillRect/>
          </a:stretch>
        </p:blipFill>
        <p:spPr bwMode="auto">
          <a:xfrm>
            <a:off x="5595976" y="3384451"/>
            <a:ext cx="1511582" cy="138670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70346" y="4696698"/>
            <a:ext cx="3530969" cy="1420955"/>
          </a:xfrm>
          <a:prstGeom prst="roundRect">
            <a:avLst/>
          </a:prstGeom>
          <a:solidFill>
            <a:srgbClr val="FF99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517901" y="1075744"/>
            <a:ext cx="677456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993300"/>
                </a:solidFill>
              </a:rPr>
              <a:t>Molecular Frame Photo/</a:t>
            </a:r>
            <a:r>
              <a:rPr lang="en-US" sz="2000" dirty="0" err="1" smtClean="0">
                <a:solidFill>
                  <a:srgbClr val="993300"/>
                </a:solidFill>
              </a:rPr>
              <a:t>Augerelectron</a:t>
            </a:r>
            <a:endParaRPr lang="en-US" sz="2000" dirty="0" smtClean="0">
              <a:solidFill>
                <a:srgbClr val="993300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993300"/>
                </a:solidFill>
              </a:rPr>
              <a:t>     Angular Distributions – MFPADs &amp; MFAADs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993300"/>
                </a:solidFill>
              </a:rPr>
              <a:t>PhotoIOn</a:t>
            </a:r>
            <a:r>
              <a:rPr lang="en-US" sz="2000" dirty="0" smtClean="0">
                <a:solidFill>
                  <a:srgbClr val="993300"/>
                </a:solidFill>
              </a:rPr>
              <a:t> </a:t>
            </a:r>
            <a:r>
              <a:rPr lang="en-US" sz="2000" dirty="0" err="1">
                <a:solidFill>
                  <a:srgbClr val="993300"/>
                </a:solidFill>
              </a:rPr>
              <a:t>PhotoIOn</a:t>
            </a:r>
            <a:r>
              <a:rPr lang="en-US" sz="2000" dirty="0">
                <a:solidFill>
                  <a:srgbClr val="993300"/>
                </a:solidFill>
              </a:rPr>
              <a:t> </a:t>
            </a:r>
            <a:r>
              <a:rPr lang="en-US" sz="2000" dirty="0" err="1">
                <a:solidFill>
                  <a:srgbClr val="993300"/>
                </a:solidFill>
              </a:rPr>
              <a:t>COincidences</a:t>
            </a:r>
            <a:r>
              <a:rPr lang="en-US" sz="2000" dirty="0">
                <a:solidFill>
                  <a:srgbClr val="993300"/>
                </a:solidFill>
              </a:rPr>
              <a:t>  –  PIPICO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993300"/>
                </a:solidFill>
              </a:rPr>
              <a:t>MOMentum</a:t>
            </a:r>
            <a:r>
              <a:rPr lang="en-US" sz="2000" dirty="0" smtClean="0">
                <a:solidFill>
                  <a:srgbClr val="993300"/>
                </a:solidFill>
              </a:rPr>
              <a:t> </a:t>
            </a:r>
            <a:r>
              <a:rPr lang="en-US" sz="2000" dirty="0">
                <a:solidFill>
                  <a:srgbClr val="993300"/>
                </a:solidFill>
              </a:rPr>
              <a:t>Correlation Plots  –  MOMCs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993300"/>
                </a:solidFill>
              </a:rPr>
              <a:t>Electron </a:t>
            </a:r>
            <a:r>
              <a:rPr lang="en-US" sz="2000" dirty="0">
                <a:solidFill>
                  <a:srgbClr val="993300"/>
                </a:solidFill>
              </a:rPr>
              <a:t>Energy Correlation </a:t>
            </a:r>
            <a:r>
              <a:rPr lang="en-US" sz="2000" dirty="0" smtClean="0">
                <a:solidFill>
                  <a:srgbClr val="993300"/>
                </a:solidFill>
              </a:rPr>
              <a:t>diagram  </a:t>
            </a:r>
            <a:r>
              <a:rPr lang="en-US" sz="2000" dirty="0">
                <a:solidFill>
                  <a:srgbClr val="993300"/>
                </a:solidFill>
              </a:rPr>
              <a:t>–  EEC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993300"/>
                </a:solidFill>
              </a:rPr>
              <a:t>Energy </a:t>
            </a:r>
            <a:r>
              <a:rPr lang="en-US" sz="2000" dirty="0" err="1">
                <a:solidFill>
                  <a:srgbClr val="993300"/>
                </a:solidFill>
              </a:rPr>
              <a:t>COrrelation</a:t>
            </a:r>
            <a:r>
              <a:rPr lang="en-US" sz="2000" dirty="0">
                <a:solidFill>
                  <a:srgbClr val="993300"/>
                </a:solidFill>
              </a:rPr>
              <a:t> Maps  –  ECOM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993300"/>
                </a:solidFill>
              </a:rPr>
              <a:t>Particle </a:t>
            </a:r>
            <a:r>
              <a:rPr lang="en-US" sz="2000" dirty="0">
                <a:solidFill>
                  <a:srgbClr val="993300"/>
                </a:solidFill>
              </a:rPr>
              <a:t>Angular Distribution  –  PAD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3300"/>
                </a:solidFill>
              </a:rPr>
              <a:t>ANGLE Correlation patterns  –  </a:t>
            </a:r>
            <a:r>
              <a:rPr lang="en-US" sz="2000" dirty="0" smtClean="0">
                <a:solidFill>
                  <a:srgbClr val="993300"/>
                </a:solidFill>
              </a:rPr>
              <a:t>ANGLECs</a:t>
            </a:r>
            <a:endParaRPr lang="en-US" sz="2000" dirty="0">
              <a:solidFill>
                <a:srgbClr val="99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150" y="4818881"/>
            <a:ext cx="3126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solidFill>
                  <a:schemeClr val="bg1"/>
                </a:solidFill>
                <a:ea typeface="Calibri" panose="020F0502020204030204" pitchFamily="34" charset="0"/>
              </a:rPr>
              <a:t>Multi-dimensional </a:t>
            </a:r>
            <a:endParaRPr lang="en-US" sz="2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lvl="0" algn="just"/>
            <a:r>
              <a:rPr lang="en-US" sz="24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Momentum </a:t>
            </a:r>
          </a:p>
          <a:p>
            <a:pPr lvl="0" algn="just"/>
            <a:r>
              <a:rPr lang="en-US" sz="24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Imaging Spectroscopy</a:t>
            </a:r>
            <a:endParaRPr lang="en-US" sz="2400" b="1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458" y="620398"/>
            <a:ext cx="2114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3300"/>
                </a:solidFill>
              </a:rPr>
              <a:t>DELIVERABLES:</a:t>
            </a:r>
            <a:endParaRPr lang="en-US" dirty="0"/>
          </a:p>
        </p:txBody>
      </p:sp>
      <p:grpSp>
        <p:nvGrpSpPr>
          <p:cNvPr id="45" name="Group 132"/>
          <p:cNvGrpSpPr>
            <a:grpSpLocks/>
          </p:cNvGrpSpPr>
          <p:nvPr/>
        </p:nvGrpSpPr>
        <p:grpSpPr bwMode="auto">
          <a:xfrm>
            <a:off x="5565155" y="734931"/>
            <a:ext cx="1433580" cy="1338508"/>
            <a:chOff x="3612" y="2604"/>
            <a:chExt cx="1171" cy="1078"/>
          </a:xfrm>
        </p:grpSpPr>
        <p:sp>
          <p:nvSpPr>
            <p:cNvPr id="58" name="Rectangle 113"/>
            <p:cNvSpPr>
              <a:spLocks noChangeArrowheads="1"/>
            </p:cNvSpPr>
            <p:nvPr/>
          </p:nvSpPr>
          <p:spPr bwMode="auto">
            <a:xfrm>
              <a:off x="3622" y="2604"/>
              <a:ext cx="1161" cy="1064"/>
            </a:xfrm>
            <a:prstGeom prst="rect">
              <a:avLst/>
            </a:prstGeom>
            <a:solidFill>
              <a:schemeClr val="bg1"/>
            </a:solidFill>
            <a:ln w="285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59" name="Picture 112" descr="Coulomb_Prx_Pr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18436" r="10785" b="21338"/>
            <a:stretch>
              <a:fillRect/>
            </a:stretch>
          </p:blipFill>
          <p:spPr bwMode="auto">
            <a:xfrm>
              <a:off x="3711" y="2640"/>
              <a:ext cx="1035" cy="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 Box 130"/>
            <p:cNvSpPr txBox="1">
              <a:spLocks noChangeArrowheads="1"/>
            </p:cNvSpPr>
            <p:nvPr/>
          </p:nvSpPr>
          <p:spPr bwMode="auto">
            <a:xfrm>
              <a:off x="4064" y="3549"/>
              <a:ext cx="43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800" b="0"/>
                <a:t>p</a:t>
              </a:r>
              <a:r>
                <a:rPr lang="en-US" altLang="en-US" sz="800" b="0" baseline="-25000"/>
                <a:t>xr</a:t>
              </a:r>
              <a:r>
                <a:rPr lang="en-US" altLang="en-US" sz="800" b="0"/>
                <a:t> in [a.u.]</a:t>
              </a:r>
            </a:p>
          </p:txBody>
        </p:sp>
        <p:sp>
          <p:nvSpPr>
            <p:cNvPr id="61" name="Text Box 131"/>
            <p:cNvSpPr txBox="1">
              <a:spLocks noChangeArrowheads="1"/>
            </p:cNvSpPr>
            <p:nvPr/>
          </p:nvSpPr>
          <p:spPr bwMode="auto">
            <a:xfrm rot="16200000">
              <a:off x="3477" y="3032"/>
              <a:ext cx="410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800" b="0"/>
                <a:t>p</a:t>
              </a:r>
              <a:r>
                <a:rPr lang="en-US" altLang="en-US" sz="800" b="0" baseline="-25000"/>
                <a:t>yr</a:t>
              </a:r>
              <a:r>
                <a:rPr lang="en-US" altLang="en-US" sz="800" b="0"/>
                <a:t> in [a.u.]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714113" y="304037"/>
            <a:ext cx="2688365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dirty="0" smtClean="0">
                <a:solidFill>
                  <a:schemeClr val="bg1"/>
                </a:solidFill>
              </a:rPr>
              <a:t>he power of coincidences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3" name="AutoShape 62"/>
          <p:cNvSpPr>
            <a:spLocks noChangeArrowheads="1"/>
          </p:cNvSpPr>
          <p:nvPr/>
        </p:nvSpPr>
        <p:spPr bwMode="auto">
          <a:xfrm>
            <a:off x="2518179" y="67220"/>
            <a:ext cx="2987120" cy="852905"/>
          </a:xfrm>
          <a:prstGeom prst="wedgeEllipseCallout">
            <a:avLst>
              <a:gd name="adj1" fmla="val 33180"/>
              <a:gd name="adj2" fmla="val 81528"/>
            </a:avLst>
          </a:prstGeom>
          <a:solidFill>
            <a:srgbClr val="FF99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/>
          <a:lstStyle/>
          <a:p>
            <a:pPr algn="ctr"/>
            <a:r>
              <a:rPr lang="en-US" altLang="en-US" dirty="0" smtClean="0">
                <a:solidFill>
                  <a:schemeClr val="bg1"/>
                </a:solidFill>
              </a:rPr>
              <a:t>imaging these tools time dependent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98" y="317395"/>
            <a:ext cx="8788819" cy="62335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6214" y="1260987"/>
            <a:ext cx="8373786" cy="5080819"/>
          </a:xfrm>
          <a:prstGeom prst="rect">
            <a:avLst/>
          </a:prstGeom>
          <a:solidFill>
            <a:schemeClr val="bg1"/>
          </a:solidFill>
          <a:ln w="28575">
            <a:solidFill>
              <a:srgbClr val="FF9966"/>
            </a:solidFill>
          </a:ln>
          <a:effectLst>
            <a:outerShdw blurRad="50800" dist="1016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r="3114" b="17522"/>
          <a:stretch>
            <a:fillRect/>
          </a:stretch>
        </p:blipFill>
        <p:spPr bwMode="auto">
          <a:xfrm>
            <a:off x="594547" y="1608227"/>
            <a:ext cx="5690107" cy="286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0333" y="496703"/>
            <a:ext cx="7736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93300"/>
                </a:solidFill>
                <a:ea typeface="Calibri" panose="020F0502020204030204" pitchFamily="34" charset="0"/>
              </a:rPr>
              <a:t>Structural </a:t>
            </a:r>
            <a:r>
              <a:rPr lang="en-US" sz="2000" b="1" dirty="0">
                <a:solidFill>
                  <a:srgbClr val="993300"/>
                </a:solidFill>
                <a:ea typeface="Calibri" panose="020F0502020204030204" pitchFamily="34" charset="0"/>
              </a:rPr>
              <a:t>imaging and anti-imaging of molecular </a:t>
            </a:r>
            <a:r>
              <a:rPr lang="en-US" sz="2000" b="1" dirty="0" smtClean="0">
                <a:solidFill>
                  <a:srgbClr val="993300"/>
                </a:solidFill>
                <a:ea typeface="Calibri" panose="020F0502020204030204" pitchFamily="34" charset="0"/>
              </a:rPr>
              <a:t>bonds </a:t>
            </a:r>
            <a:endParaRPr lang="en-US" sz="2000" b="1" dirty="0">
              <a:solidFill>
                <a:srgbClr val="993300"/>
              </a:solidFill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993300"/>
                </a:solidFill>
                <a:ea typeface="Calibri" panose="020F0502020204030204" pitchFamily="34" charset="0"/>
              </a:rPr>
              <a:t>      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examples from the ALS: CH</a:t>
            </a:r>
            <a:r>
              <a:rPr lang="en-US" sz="2000" baseline="-25000" dirty="0" smtClean="0">
                <a:solidFill>
                  <a:srgbClr val="993300"/>
                </a:solidFill>
                <a:ea typeface="Calibri" panose="020F0502020204030204" pitchFamily="34" charset="0"/>
              </a:rPr>
              <a:t>4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993300"/>
                </a:solidFill>
                <a:ea typeface="Calibri" panose="020F0502020204030204" pitchFamily="34" charset="0"/>
              </a:rPr>
              <a:t>and 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CF</a:t>
            </a:r>
            <a:r>
              <a:rPr lang="en-US" sz="2000" baseline="-25000" dirty="0" smtClean="0">
                <a:solidFill>
                  <a:srgbClr val="993300"/>
                </a:solidFill>
                <a:ea typeface="Calibri" panose="020F0502020204030204" pitchFamily="34" charset="0"/>
              </a:rPr>
              <a:t>4 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and C</a:t>
            </a:r>
            <a:r>
              <a:rPr lang="en-US" sz="2000" baseline="-25000" dirty="0" smtClean="0">
                <a:solidFill>
                  <a:srgbClr val="993300"/>
                </a:solidFill>
                <a:ea typeface="Calibri" panose="020F0502020204030204" pitchFamily="34" charset="0"/>
              </a:rPr>
              <a:t>2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H</a:t>
            </a:r>
            <a:r>
              <a:rPr lang="en-US" sz="2000" baseline="-25000" dirty="0" smtClean="0">
                <a:solidFill>
                  <a:srgbClr val="993300"/>
                </a:solidFill>
                <a:ea typeface="Calibri" panose="020F0502020204030204" pitchFamily="34" charset="0"/>
              </a:rPr>
              <a:t>2</a:t>
            </a:r>
            <a:r>
              <a:rPr lang="en-US" sz="2000" dirty="0" smtClean="0">
                <a:solidFill>
                  <a:srgbClr val="993300"/>
                </a:solidFill>
                <a:ea typeface="Calibri" panose="020F0502020204030204" pitchFamily="34" charset="0"/>
              </a:rPr>
              <a:t>F</a:t>
            </a:r>
            <a:r>
              <a:rPr lang="en-US" sz="2000" baseline="-25000" dirty="0" smtClean="0">
                <a:solidFill>
                  <a:srgbClr val="993300"/>
                </a:solidFill>
                <a:ea typeface="Calibri" panose="020F0502020204030204" pitchFamily="34" charset="0"/>
              </a:rPr>
              <a:t>2</a:t>
            </a:r>
            <a:endParaRPr lang="en-US" sz="2000" baseline="-25000" dirty="0">
              <a:solidFill>
                <a:srgbClr val="993300"/>
              </a:solidFill>
              <a:ea typeface="Calibri" panose="020F05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508583" y="4440984"/>
            <a:ext cx="2190498" cy="2311915"/>
            <a:chOff x="6515957" y="4440984"/>
            <a:chExt cx="2190498" cy="2311915"/>
          </a:xfrm>
        </p:grpSpPr>
        <p:pic>
          <p:nvPicPr>
            <p:cNvPr id="9" name="Bild 5" descr="CF4MFPA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0" b="-21854"/>
            <a:stretch>
              <a:fillRect/>
            </a:stretch>
          </p:blipFill>
          <p:spPr bwMode="auto">
            <a:xfrm>
              <a:off x="6515957" y="4440984"/>
              <a:ext cx="2190498" cy="231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6850626" y="5975035"/>
              <a:ext cx="258096" cy="2654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870718" y="5837113"/>
              <a:ext cx="258096" cy="2654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346773" y="4764264"/>
              <a:ext cx="258096" cy="2654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815841" y="4565929"/>
              <a:ext cx="258096" cy="265471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95587" y="4504997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F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56846" y="5790369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F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30589" y="4715979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F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30286" y="5930683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F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22997" y="1336664"/>
            <a:ext cx="2274124" cy="3114621"/>
            <a:chOff x="534981" y="1355549"/>
            <a:chExt cx="2274124" cy="3114621"/>
          </a:xfrm>
        </p:grpSpPr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8" r="17062" b="25024"/>
            <a:stretch>
              <a:fillRect/>
            </a:stretch>
          </p:blipFill>
          <p:spPr bwMode="auto">
            <a:xfrm>
              <a:off x="534981" y="1623159"/>
              <a:ext cx="2274124" cy="2847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220297" y="1355549"/>
              <a:ext cx="10426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C6600"/>
                  </a:solidFill>
                </a:rPr>
                <a:t>integrated</a:t>
              </a:r>
              <a:endParaRPr lang="en-US" sz="1600" dirty="0">
                <a:solidFill>
                  <a:srgbClr val="CC6600"/>
                </a:solidFill>
              </a:endParaRPr>
            </a:p>
          </p:txBody>
        </p:sp>
      </p:grpSp>
      <p:pic>
        <p:nvPicPr>
          <p:cNvPr id="24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314" y="3042264"/>
            <a:ext cx="1841933" cy="1381450"/>
          </a:xfr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314" y="1633293"/>
            <a:ext cx="1843265" cy="1382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7590" y="1322500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C6600"/>
                </a:solidFill>
                <a:latin typeface="Symbol" panose="05050102010706020507" pitchFamily="18" charset="2"/>
              </a:rPr>
              <a:t>e</a:t>
            </a:r>
            <a:r>
              <a:rPr lang="en-US" sz="1600" dirty="0" smtClean="0">
                <a:solidFill>
                  <a:srgbClr val="CC6600"/>
                </a:solidFill>
              </a:rPr>
              <a:t> 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</a:t>
            </a:r>
            <a:r>
              <a:rPr lang="en-US" sz="1600" dirty="0" smtClean="0">
                <a:solidFill>
                  <a:srgbClr val="CC6600"/>
                </a:solidFill>
              </a:rPr>
              <a:t> C</a:t>
            </a:r>
            <a:r>
              <a:rPr lang="en-US" sz="1600" baseline="-25000" dirty="0" smtClean="0">
                <a:solidFill>
                  <a:srgbClr val="CC6600"/>
                </a:solidFill>
              </a:rPr>
              <a:t>3</a:t>
            </a:r>
            <a:endParaRPr lang="en-US" sz="1600" baseline="-25000" dirty="0">
              <a:solidFill>
                <a:srgbClr val="CC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0029" y="131476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6600"/>
                </a:solidFill>
                <a:latin typeface="Symbol" panose="05050102010706020507" pitchFamily="18" charset="2"/>
              </a:rPr>
              <a:t>e</a:t>
            </a:r>
            <a:r>
              <a:rPr lang="en-US" sz="1600" dirty="0" smtClean="0">
                <a:solidFill>
                  <a:srgbClr val="CC6600"/>
                </a:solidFill>
              </a:rPr>
              <a:t> 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</a:t>
            </a:r>
            <a:r>
              <a:rPr lang="en-US" sz="1600" dirty="0" smtClean="0">
                <a:solidFill>
                  <a:srgbClr val="CC6600"/>
                </a:solidFill>
              </a:rPr>
              <a:t> C</a:t>
            </a:r>
            <a:r>
              <a:rPr lang="en-US" sz="1600" baseline="-25000" dirty="0">
                <a:solidFill>
                  <a:srgbClr val="CC6600"/>
                </a:solidFill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55373" y="1322267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C6600"/>
                </a:solidFill>
                <a:latin typeface="Symbol" panose="05050102010706020507" pitchFamily="18" charset="2"/>
              </a:rPr>
              <a:t>e</a:t>
            </a:r>
            <a:r>
              <a:rPr lang="en-US" sz="1600" dirty="0" smtClean="0">
                <a:solidFill>
                  <a:srgbClr val="CC6600"/>
                </a:solidFill>
              </a:rPr>
              <a:t> </a:t>
            </a:r>
            <a:r>
              <a:rPr lang="en-US" sz="1600" dirty="0" smtClean="0">
                <a:solidFill>
                  <a:srgbClr val="CC6600"/>
                </a:solidFill>
                <a:sym typeface="Symbol" panose="05050102010706020507" pitchFamily="18" charset="2"/>
              </a:rPr>
              <a:t></a:t>
            </a:r>
            <a:r>
              <a:rPr lang="en-US" sz="1600" dirty="0" smtClean="0">
                <a:solidFill>
                  <a:srgbClr val="CC6600"/>
                </a:solidFill>
              </a:rPr>
              <a:t> C</a:t>
            </a:r>
            <a:r>
              <a:rPr lang="en-US" sz="1600" baseline="-25000" dirty="0">
                <a:solidFill>
                  <a:srgbClr val="CC6600"/>
                </a:solidFill>
              </a:rPr>
              <a:t>2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14235" y="4529009"/>
            <a:ext cx="6005978" cy="1691494"/>
            <a:chOff x="614235" y="4529009"/>
            <a:chExt cx="6005978" cy="1691494"/>
          </a:xfrm>
        </p:grpSpPr>
        <p:sp>
          <p:nvSpPr>
            <p:cNvPr id="10" name="Rectangle 9"/>
            <p:cNvSpPr/>
            <p:nvPr/>
          </p:nvSpPr>
          <p:spPr>
            <a:xfrm>
              <a:off x="625246" y="4698420"/>
              <a:ext cx="599496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993300"/>
                  </a:solidFill>
                  <a:ea typeface="Calibri" panose="020F0502020204030204" pitchFamily="34" charset="0"/>
                </a:rPr>
                <a:t>I</a:t>
              </a:r>
              <a:r>
                <a:rPr lang="en-US" sz="16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lluminating molecular structure from within in 3d: </a:t>
              </a:r>
              <a:endParaRPr lang="en-US" sz="1600" dirty="0">
                <a:solidFill>
                  <a:srgbClr val="993300"/>
                </a:solidFill>
                <a:ea typeface="Calibri" panose="020F0502020204030204" pitchFamily="34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    Attractive </a:t>
              </a:r>
              <a:r>
                <a:rPr lang="en-US" sz="1600" dirty="0">
                  <a:solidFill>
                    <a:srgbClr val="993300"/>
                  </a:solidFill>
                  <a:ea typeface="Calibri" panose="020F0502020204030204" pitchFamily="34" charset="0"/>
                </a:rPr>
                <a:t>molecular wells vs partial </a:t>
              </a:r>
              <a:r>
                <a:rPr lang="en-US" sz="1600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charges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600" u="sng" dirty="0" smtClean="0">
                  <a:solidFill>
                    <a:srgbClr val="993300"/>
                  </a:solidFill>
                  <a:ea typeface="Calibri" panose="020F0502020204030204" pitchFamily="34" charset="0"/>
                </a:rPr>
                <a:t>Now ad time dimension at FEL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14235" y="4529009"/>
              <a:ext cx="5878163" cy="1172250"/>
            </a:xfrm>
            <a:prstGeom prst="rect">
              <a:avLst/>
            </a:prstGeom>
            <a:noFill/>
            <a:ln w="28575"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1254" y="5943504"/>
              <a:ext cx="5185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993300"/>
                  </a:solidFill>
                </a:rPr>
                <a:t>J. Williams et al., JPB, </a:t>
              </a:r>
              <a:r>
                <a:rPr lang="en-US" sz="1200" b="1" dirty="0" smtClean="0">
                  <a:solidFill>
                    <a:srgbClr val="993300"/>
                  </a:solidFill>
                </a:rPr>
                <a:t>45</a:t>
              </a:r>
              <a:r>
                <a:rPr lang="en-US" sz="1200" dirty="0" smtClean="0">
                  <a:solidFill>
                    <a:srgbClr val="993300"/>
                  </a:solidFill>
                </a:rPr>
                <a:t>, (2012), 194003 + cover page on 2011/12 JPB-Highlights</a:t>
              </a:r>
              <a:endParaRPr lang="en-US" sz="1200" dirty="0">
                <a:solidFill>
                  <a:srgbClr val="9933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1268" y="5721961"/>
              <a:ext cx="28255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993300"/>
                  </a:solidFill>
                </a:rPr>
                <a:t>J. Williams et al., PRL, </a:t>
              </a:r>
              <a:r>
                <a:rPr lang="en-US" sz="1200" b="1" dirty="0" smtClean="0">
                  <a:solidFill>
                    <a:srgbClr val="993300"/>
                  </a:solidFill>
                </a:rPr>
                <a:t>108</a:t>
              </a:r>
              <a:r>
                <a:rPr lang="en-US" sz="1200" dirty="0" smtClean="0">
                  <a:solidFill>
                    <a:srgbClr val="993300"/>
                  </a:solidFill>
                </a:rPr>
                <a:t>, (2012), 233002</a:t>
              </a:r>
              <a:endParaRPr lang="en-US" sz="1200" dirty="0">
                <a:solidFill>
                  <a:srgbClr val="9933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64941" y="2880829"/>
            <a:ext cx="1448914" cy="369332"/>
          </a:xfrm>
          <a:prstGeom prst="rect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Microscopy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6" b="7631"/>
          <a:stretch/>
        </p:blipFill>
        <p:spPr>
          <a:xfrm>
            <a:off x="7835444" y="272747"/>
            <a:ext cx="1128122" cy="112997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0800000">
            <a:off x="4437624" y="5147058"/>
            <a:ext cx="735914" cy="449883"/>
          </a:xfrm>
          <a:prstGeom prst="rightArrow">
            <a:avLst/>
          </a:prstGeom>
          <a:solidFill>
            <a:srgbClr val="CC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11419</TotalTime>
  <Words>1901</Words>
  <Application>Microsoft Office PowerPoint</Application>
  <PresentationFormat>On-screen Show (4:3)</PresentationFormat>
  <Paragraphs>373</Paragraphs>
  <Slides>22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Lawrence Berkeley National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Thorsten Weber</dc:creator>
  <cp:lastModifiedBy>Thorsten Weber</cp:lastModifiedBy>
  <cp:revision>775</cp:revision>
  <cp:lastPrinted>2014-01-06T19:22:27Z</cp:lastPrinted>
  <dcterms:created xsi:type="dcterms:W3CDTF">2013-09-10T18:40:27Z</dcterms:created>
  <dcterms:modified xsi:type="dcterms:W3CDTF">2015-01-05T21:16:22Z</dcterms:modified>
</cp:coreProperties>
</file>